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4"/>
  </p:notesMasterIdLst>
  <p:sldIdLst>
    <p:sldId id="256" r:id="rId2"/>
    <p:sldId id="442" r:id="rId3"/>
    <p:sldId id="443" r:id="rId4"/>
    <p:sldId id="444" r:id="rId5"/>
    <p:sldId id="452" r:id="rId6"/>
    <p:sldId id="447" r:id="rId7"/>
    <p:sldId id="448" r:id="rId8"/>
    <p:sldId id="449" r:id="rId9"/>
    <p:sldId id="453" r:id="rId10"/>
    <p:sldId id="454" r:id="rId11"/>
    <p:sldId id="455" r:id="rId12"/>
    <p:sldId id="456" r:id="rId13"/>
    <p:sldId id="457" r:id="rId14"/>
    <p:sldId id="458" r:id="rId15"/>
    <p:sldId id="459" r:id="rId16"/>
    <p:sldId id="460" r:id="rId17"/>
    <p:sldId id="461" r:id="rId18"/>
    <p:sldId id="462" r:id="rId19"/>
    <p:sldId id="463" r:id="rId20"/>
    <p:sldId id="464" r:id="rId21"/>
    <p:sldId id="465" r:id="rId22"/>
    <p:sldId id="466" r:id="rId23"/>
  </p:sldIdLst>
  <p:sldSz cx="9144000" cy="6858000" type="screen4x3"/>
  <p:notesSz cx="7099300" cy="10234613"/>
  <p:defaultTextStyle>
    <a:defPPr>
      <a:defRPr lang="it-IT"/>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3300"/>
    <a:srgbClr val="FCF60E"/>
    <a:srgbClr val="0033CC"/>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5196" autoAdjust="0"/>
  </p:normalViewPr>
  <p:slideViewPr>
    <p:cSldViewPr>
      <p:cViewPr varScale="1">
        <p:scale>
          <a:sx n="85" d="100"/>
          <a:sy n="85" d="100"/>
        </p:scale>
        <p:origin x="845"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DPKG (Debian and Ubuntu Based Distros)</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Using APT (Advanced Package Tool)</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Using APT (Advanced Package Tool)</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Using APT (Advanced Package Tool)</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Using APT (Advanced Package Tool)</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Using APT (Advanced Package Tool)</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Using APT (Advanced Package Tool)</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Using APT (Advanced Package Tool)</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Using APT (Advanced Package Tool)</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Using APT (Advanced Package Tool)</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Using APT (Advanced Package Tool)</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DPKG (Debian and Ubuntu Based Distros)</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COMMANDS</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QUIZ TIME</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DPKG (Debian and Ubuntu Based Distros)</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APT –ADVANCED PACKAGE TOOL</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DPKG (Debian and Ubuntu Based Distros)</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Using APT (Advanced Package Tool)</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Using APT (Advanced Package Tool)</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Using APT (Advanced Package Tool)</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en-US" b="0" i="0" dirty="0"/>
            <a:t>Using APT (Advanced Package Tool)</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DPKG (Debian and Ubuntu Based Distros)</a:t>
          </a:r>
          <a:endParaRPr lang="it-IT" sz="2600" kern="1200" dirty="0"/>
        </a:p>
      </dsp:txBody>
      <dsp:txXfrm>
        <a:off x="30442" y="41802"/>
        <a:ext cx="7715980" cy="5627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Using APT (Advanced Package Tool)</a:t>
          </a:r>
          <a:endParaRPr lang="it-IT" sz="2600" kern="1200" dirty="0"/>
        </a:p>
      </dsp:txBody>
      <dsp:txXfrm>
        <a:off x="30442" y="41802"/>
        <a:ext cx="7715980" cy="5627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Using APT (Advanced Package Tool)</a:t>
          </a:r>
          <a:endParaRPr lang="it-IT" sz="2600" kern="1200" dirty="0"/>
        </a:p>
      </dsp:txBody>
      <dsp:txXfrm>
        <a:off x="30442" y="41802"/>
        <a:ext cx="7715980" cy="56272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Using APT (Advanced Package Tool)</a:t>
          </a:r>
          <a:endParaRPr lang="it-IT" sz="2600" kern="1200" dirty="0"/>
        </a:p>
      </dsp:txBody>
      <dsp:txXfrm>
        <a:off x="30442" y="41802"/>
        <a:ext cx="7715980" cy="5627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Using APT (Advanced Package Tool)</a:t>
          </a:r>
          <a:endParaRPr lang="it-IT" sz="2600" kern="1200" dirty="0"/>
        </a:p>
      </dsp:txBody>
      <dsp:txXfrm>
        <a:off x="30442" y="41802"/>
        <a:ext cx="7715980" cy="56272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Using APT (Advanced Package Tool)</a:t>
          </a:r>
          <a:endParaRPr lang="it-IT" sz="2600" kern="1200" dirty="0"/>
        </a:p>
      </dsp:txBody>
      <dsp:txXfrm>
        <a:off x="30442" y="41802"/>
        <a:ext cx="7715980" cy="56272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Using APT (Advanced Package Tool)</a:t>
          </a:r>
          <a:endParaRPr lang="it-IT" sz="2600" kern="1200" dirty="0"/>
        </a:p>
      </dsp:txBody>
      <dsp:txXfrm>
        <a:off x="30442" y="41802"/>
        <a:ext cx="7715980" cy="56272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Using APT (Advanced Package Tool)</a:t>
          </a:r>
          <a:endParaRPr lang="it-IT" sz="2600" kern="1200" dirty="0"/>
        </a:p>
      </dsp:txBody>
      <dsp:txXfrm>
        <a:off x="30442" y="41802"/>
        <a:ext cx="7715980" cy="56272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Using APT (Advanced Package Tool)</a:t>
          </a:r>
          <a:endParaRPr lang="it-IT" sz="2600" kern="1200" dirty="0"/>
        </a:p>
      </dsp:txBody>
      <dsp:txXfrm>
        <a:off x="30442" y="41802"/>
        <a:ext cx="7715980" cy="56272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Using APT (Advanced Package Tool)</a:t>
          </a:r>
          <a:endParaRPr lang="it-IT" sz="2600" kern="1200" dirty="0"/>
        </a:p>
      </dsp:txBody>
      <dsp:txXfrm>
        <a:off x="30442" y="41802"/>
        <a:ext cx="7715980" cy="56272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Using APT (Advanced Package Tool)</a:t>
          </a:r>
          <a:endParaRPr lang="it-IT" sz="2600" kern="1200" dirty="0"/>
        </a:p>
      </dsp:txBody>
      <dsp:txXfrm>
        <a:off x="30442" y="41802"/>
        <a:ext cx="7715980" cy="5627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DPKG (Debian and Ubuntu Based Distros)</a:t>
          </a:r>
          <a:endParaRPr lang="it-IT" sz="2600" kern="1200" dirty="0"/>
        </a:p>
      </dsp:txBody>
      <dsp:txXfrm>
        <a:off x="30442" y="41802"/>
        <a:ext cx="7715980" cy="56272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COMMANDS</a:t>
          </a:r>
        </a:p>
      </dsp:txBody>
      <dsp:txXfrm>
        <a:off x="30442" y="41802"/>
        <a:ext cx="7715980" cy="56272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QUIZ TIME</a:t>
          </a:r>
        </a:p>
      </dsp:txBody>
      <dsp:txXfrm>
        <a:off x="30442" y="41802"/>
        <a:ext cx="7715980"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DPKG (Debian and Ubuntu Based Distros)</a:t>
          </a:r>
          <a:endParaRPr lang="it-IT" sz="2600" kern="1200" dirty="0"/>
        </a:p>
      </dsp:txBody>
      <dsp:txXfrm>
        <a:off x="30442" y="41802"/>
        <a:ext cx="7715980" cy="5627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APT –ADVANCED PACKAGE TOOL</a:t>
          </a:r>
          <a:endParaRPr lang="it-IT" sz="2600" kern="1200" dirty="0"/>
        </a:p>
      </dsp:txBody>
      <dsp:txXfrm>
        <a:off x="30442" y="41802"/>
        <a:ext cx="7715980" cy="5627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DPKG (Debian and Ubuntu Based Distros)</a:t>
          </a:r>
          <a:endParaRPr lang="it-IT" sz="2600" kern="1200" dirty="0"/>
        </a:p>
      </dsp:txBody>
      <dsp:txXfrm>
        <a:off x="30442" y="41802"/>
        <a:ext cx="7715980" cy="5627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Using APT (Advanced Package Tool)</a:t>
          </a:r>
          <a:endParaRPr lang="it-IT" sz="2600" kern="1200" dirty="0"/>
        </a:p>
      </dsp:txBody>
      <dsp:txXfrm>
        <a:off x="30442" y="41802"/>
        <a:ext cx="7715980" cy="5627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Using APT (Advanced Package Tool)</a:t>
          </a:r>
          <a:endParaRPr lang="it-IT" sz="2600" kern="1200" dirty="0"/>
        </a:p>
      </dsp:txBody>
      <dsp:txXfrm>
        <a:off x="30442" y="41802"/>
        <a:ext cx="7715980" cy="5627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Using APT (Advanced Package Tool)</a:t>
          </a:r>
          <a:endParaRPr lang="it-IT" sz="2600" kern="1200" dirty="0"/>
        </a:p>
      </dsp:txBody>
      <dsp:txXfrm>
        <a:off x="30442" y="41802"/>
        <a:ext cx="7715980" cy="5627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b="0" i="0" kern="1200" dirty="0"/>
            <a:t>Using APT (Advanced Package Tool)</a:t>
          </a:r>
          <a:endParaRPr lang="it-IT" sz="2600" kern="1200" dirty="0"/>
        </a:p>
      </dsp:txBody>
      <dsp:txXfrm>
        <a:off x="30442" y="41802"/>
        <a:ext cx="7715980" cy="5627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0" hangingPunct="0">
              <a:defRPr sz="1300"/>
            </a:lvl1pPr>
          </a:lstStyle>
          <a:p>
            <a:endParaRPr lang="it-IT" altLang="it-IT"/>
          </a:p>
        </p:txBody>
      </p:sp>
      <p:sp>
        <p:nvSpPr>
          <p:cNvPr id="32771"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0" hangingPunct="0">
              <a:defRPr sz="1300"/>
            </a:lvl1pPr>
          </a:lstStyle>
          <a:p>
            <a:fld id="{DD61B50A-C35E-4A26-B5D8-8A33396BF9C6}" type="datetimeFigureOut">
              <a:rPr lang="it-IT" altLang="it-IT"/>
              <a:pPr/>
              <a:t>26/03/2025</a:t>
            </a:fld>
            <a:endParaRPr lang="it-IT" altLang="it-IT"/>
          </a:p>
        </p:txBody>
      </p:sp>
      <p:sp>
        <p:nvSpPr>
          <p:cNvPr id="3277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2773"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2774"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0" hangingPunct="0">
              <a:defRPr sz="1300"/>
            </a:lvl1pPr>
          </a:lstStyle>
          <a:p>
            <a:endParaRPr lang="it-IT" altLang="it-IT"/>
          </a:p>
        </p:txBody>
      </p:sp>
      <p:sp>
        <p:nvSpPr>
          <p:cNvPr id="32775"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0" hangingPunct="0">
              <a:defRPr sz="1300"/>
            </a:lvl1pPr>
          </a:lstStyle>
          <a:p>
            <a:fld id="{865C395B-2FA4-4855-91F9-0EFDB33357B6}" type="slidenum">
              <a:rPr lang="it-IT" altLang="it-IT"/>
              <a:pPr/>
              <a:t>‹N›</a:t>
            </a:fld>
            <a:endParaRPr lang="it-IT" altLang="it-IT"/>
          </a:p>
        </p:txBody>
      </p:sp>
    </p:spTree>
    <p:extLst>
      <p:ext uri="{BB962C8B-B14F-4D97-AF65-F5344CB8AC3E}">
        <p14:creationId xmlns:p14="http://schemas.microsoft.com/office/powerpoint/2010/main" val="371893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mn-ea"/>
        <a:cs typeface="+mn-cs"/>
      </a:defRPr>
    </a:lvl1pPr>
    <a:lvl2pPr marL="457200" algn="l" rtl="0" fontAlgn="base">
      <a:spcBef>
        <a:spcPct val="30000"/>
      </a:spcBef>
      <a:spcAft>
        <a:spcPct val="0"/>
      </a:spcAft>
      <a:defRPr sz="1200" kern="1200">
        <a:solidFill>
          <a:schemeClr val="tx1"/>
        </a:solidFill>
        <a:latin typeface="Calibri" pitchFamily="34" charset="0"/>
        <a:ea typeface="+mn-ea"/>
        <a:cs typeface="+mn-cs"/>
      </a:defRPr>
    </a:lvl2pPr>
    <a:lvl3pPr marL="914400" algn="l" rtl="0" fontAlgn="base">
      <a:spcBef>
        <a:spcPct val="30000"/>
      </a:spcBef>
      <a:spcAft>
        <a:spcPct val="0"/>
      </a:spcAft>
      <a:defRPr sz="1200" kern="1200">
        <a:solidFill>
          <a:schemeClr val="tx1"/>
        </a:solidFill>
        <a:latin typeface="Calibri" pitchFamily="34" charset="0"/>
        <a:ea typeface="+mn-ea"/>
        <a:cs typeface="+mn-cs"/>
      </a:defRPr>
    </a:lvl3pPr>
    <a:lvl4pPr marL="1371600" algn="l" rtl="0" fontAlgn="base">
      <a:spcBef>
        <a:spcPct val="30000"/>
      </a:spcBef>
      <a:spcAft>
        <a:spcPct val="0"/>
      </a:spcAft>
      <a:defRPr sz="1200" kern="1200">
        <a:solidFill>
          <a:schemeClr val="tx1"/>
        </a:solidFill>
        <a:latin typeface="Calibri" pitchFamily="34" charset="0"/>
        <a:ea typeface="+mn-ea"/>
        <a:cs typeface="+mn-cs"/>
      </a:defRPr>
    </a:lvl4pPr>
    <a:lvl5pPr marL="1828800" algn="l" rtl="0" fontAlgn="base">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4" name="Rectangle 10"/>
          <p:cNvSpPr/>
          <p:nvPr/>
        </p:nvSpPr>
        <p:spPr>
          <a:xfrm>
            <a:off x="0" y="0"/>
            <a:ext cx="752475"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grpSp>
        <p:nvGrpSpPr>
          <p:cNvPr id="5" name="Group 6"/>
          <p:cNvGrpSpPr/>
          <p:nvPr/>
        </p:nvGrpSpPr>
        <p:grpSpPr>
          <a:xfrm>
            <a:off x="7467600" y="209550"/>
            <a:ext cx="657226" cy="431800"/>
            <a:chOff x="7467600" y="209550"/>
            <a:chExt cx="657226" cy="431800"/>
          </a:xfrm>
          <a:solidFill>
            <a:schemeClr val="tx2">
              <a:lumMod val="60000"/>
              <a:lumOff val="40000"/>
            </a:schemeClr>
          </a:solidFill>
        </p:grpSpPr>
        <p:sp>
          <p:nvSpPr>
            <p:cNvPr id="6" name="Freeform 5"/>
            <p:cNvSpPr>
              <a:spLocks/>
            </p:cNvSpPr>
            <p:nvPr/>
          </p:nvSpPr>
          <p:spPr bwMode="auto">
            <a:xfrm>
              <a:off x="7467600"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7" name="Freeform 5"/>
            <p:cNvSpPr>
              <a:spLocks/>
            </p:cNvSpPr>
            <p:nvPr/>
          </p:nvSpPr>
          <p:spPr bwMode="auto">
            <a:xfrm>
              <a:off x="7677151"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8" name="Freeform 5"/>
            <p:cNvSpPr>
              <a:spLocks/>
            </p:cNvSpPr>
            <p:nvPr/>
          </p:nvSpPr>
          <p:spPr bwMode="auto">
            <a:xfrm>
              <a:off x="7881939"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grpSp>
      <p:sp>
        <p:nvSpPr>
          <p:cNvPr id="2" name="Title 1"/>
          <p:cNvSpPr>
            <a:spLocks noGrp="1"/>
          </p:cNvSpPr>
          <p:nvPr>
            <p:ph type="ctrTitle"/>
          </p:nvPr>
        </p:nvSpPr>
        <p:spPr>
          <a:xfrm>
            <a:off x="1216152" y="1267485"/>
            <a:ext cx="7235981" cy="5133316"/>
          </a:xfrm>
        </p:spPr>
        <p:txBody>
          <a:bodyPr/>
          <a:lstStyle>
            <a:lvl1pPr>
              <a:defRPr sz="11500"/>
            </a:lvl1pPr>
          </a:lstStyle>
          <a:p>
            <a:r>
              <a:rPr lang="it-IT"/>
              <a:t>Fare clic per modificare lo stile del titolo</a:t>
            </a:r>
            <a:endParaRPr lang="en-US" dirty="0"/>
          </a:p>
        </p:txBody>
      </p:sp>
      <p:sp>
        <p:nvSpPr>
          <p:cNvPr id="3" name="Subtitle 2"/>
          <p:cNvSpPr>
            <a:spLocks noGrp="1"/>
          </p:cNvSpPr>
          <p:nvPr>
            <p:ph type="subTitle" idx="1"/>
          </p:nvPr>
        </p:nvSpPr>
        <p:spPr>
          <a:xfrm>
            <a:off x="1216151" y="201702"/>
            <a:ext cx="6189583" cy="949569"/>
          </a:xfrm>
        </p:spPr>
        <p:txBody>
          <a:bodyPr>
            <a:normAutofit/>
          </a:bodyPr>
          <a:lstStyle>
            <a:lvl1pPr marL="0" indent="0" algn="r">
              <a:buNone/>
              <a:defRPr sz="2400">
                <a:solidFill>
                  <a:schemeClr val="tx2">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9" name="Date Placeholder 3"/>
          <p:cNvSpPr>
            <a:spLocks noGrp="1"/>
          </p:cNvSpPr>
          <p:nvPr>
            <p:ph type="dt" sz="half" idx="10"/>
          </p:nvPr>
        </p:nvSpPr>
        <p:spPr/>
        <p:txBody>
          <a:bodyPr/>
          <a:lstStyle>
            <a:lvl1pPr>
              <a:defRPr/>
            </a:lvl1pPr>
          </a:lstStyle>
          <a:p>
            <a:fld id="{F4D8E783-8079-41CE-86FE-D0879969241C}" type="datetime1">
              <a:rPr lang="it-IT" altLang="it-IT"/>
              <a:pPr/>
              <a:t>26/03/2025</a:t>
            </a:fld>
            <a:endParaRPr lang="it-IT" altLang="it-IT"/>
          </a:p>
        </p:txBody>
      </p:sp>
      <p:sp>
        <p:nvSpPr>
          <p:cNvPr id="10" name="Footer Placeholder 4"/>
          <p:cNvSpPr>
            <a:spLocks noGrp="1"/>
          </p:cNvSpPr>
          <p:nvPr>
            <p:ph type="ftr" sz="quarter" idx="11"/>
          </p:nvPr>
        </p:nvSpPr>
        <p:spPr/>
        <p:txBody>
          <a:bodyPr/>
          <a:lstStyle>
            <a:lvl1pPr>
              <a:defRPr/>
            </a:lvl1pPr>
          </a:lstStyle>
          <a:p>
            <a:endParaRPr lang="it-IT" altLang="it-IT"/>
          </a:p>
        </p:txBody>
      </p:sp>
      <p:sp>
        <p:nvSpPr>
          <p:cNvPr id="11" name="Slide Number Placeholder 5"/>
          <p:cNvSpPr>
            <a:spLocks noGrp="1"/>
          </p:cNvSpPr>
          <p:nvPr>
            <p:ph type="sldNum" sz="quarter" idx="12"/>
          </p:nvPr>
        </p:nvSpPr>
        <p:spPr>
          <a:xfrm>
            <a:off x="8150225" y="236538"/>
            <a:ext cx="785813" cy="365125"/>
          </a:xfrm>
        </p:spPr>
        <p:txBody>
          <a:bodyPr/>
          <a:lstStyle>
            <a:lvl1pPr>
              <a:defRPr sz="1400"/>
            </a:lvl1pPr>
          </a:lstStyle>
          <a:p>
            <a:fld id="{B405C8BF-EA0B-430F-AD6C-E96C4A507BC2}" type="slidenum">
              <a:rPr lang="it-IT" altLang="it-IT"/>
              <a:pPr/>
              <a:t>‹N›</a:t>
            </a:fld>
            <a:endParaRPr lang="it-IT" altLang="it-IT"/>
          </a:p>
        </p:txBody>
      </p:sp>
    </p:spTree>
    <p:extLst>
      <p:ext uri="{BB962C8B-B14F-4D97-AF65-F5344CB8AC3E}">
        <p14:creationId xmlns:p14="http://schemas.microsoft.com/office/powerpoint/2010/main" val="88222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133AF5DB-87D7-410E-91EB-C785BBD8CB1B}"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8AFC03-055A-4585-9508-34D5F9F66E30}" type="datetime1">
              <a:rPr lang="it-IT" altLang="it-IT"/>
              <a:pPr/>
              <a:t>26/03/2025</a:t>
            </a:fld>
            <a:endParaRPr lang="it-IT" altLang="it-IT"/>
          </a:p>
        </p:txBody>
      </p:sp>
    </p:spTree>
    <p:extLst>
      <p:ext uri="{BB962C8B-B14F-4D97-AF65-F5344CB8AC3E}">
        <p14:creationId xmlns:p14="http://schemas.microsoft.com/office/powerpoint/2010/main" val="3364297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it-IT"/>
              <a:t>Fare clic per modificare lo stile del titolo</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E48E20DA-9C13-4D33-BD4D-288A6E39B581}"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74F186-1090-4620-B6EF-243D73A1996D}" type="datetime1">
              <a:rPr lang="it-IT" altLang="it-IT"/>
              <a:pPr/>
              <a:t>26/03/2025</a:t>
            </a:fld>
            <a:endParaRPr lang="it-IT" altLang="it-IT"/>
          </a:p>
        </p:txBody>
      </p:sp>
    </p:spTree>
    <p:extLst>
      <p:ext uri="{BB962C8B-B14F-4D97-AF65-F5344CB8AC3E}">
        <p14:creationId xmlns:p14="http://schemas.microsoft.com/office/powerpoint/2010/main" val="958339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3" name="Content Placeholder 2"/>
          <p:cNvSpPr>
            <a:spLocks noGrp="1"/>
          </p:cNvSpPr>
          <p:nvPr>
            <p:ph idx="1"/>
          </p:nvPr>
        </p:nvSpPr>
        <p:spPr>
          <a:xfrm>
            <a:off x="1219200" y="838200"/>
            <a:ext cx="7467600" cy="4419600"/>
          </a:xfrm>
        </p:spPr>
        <p:txBody>
          <a:bodyPr>
            <a:normAutofit/>
          </a:bodyPr>
          <a:lstStyle>
            <a:lvl1pPr>
              <a:defRPr sz="2800"/>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07D8DA92-056F-462D-A02F-7E53FED506A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5EADCE8E-9082-4937-B3C5-EC91140518E0}" type="datetime1">
              <a:rPr lang="it-IT" altLang="it-IT"/>
              <a:pPr/>
              <a:t>26/03/2025</a:t>
            </a:fld>
            <a:endParaRPr lang="it-IT" altLang="it-IT"/>
          </a:p>
        </p:txBody>
      </p:sp>
    </p:spTree>
    <p:extLst>
      <p:ext uri="{BB962C8B-B14F-4D97-AF65-F5344CB8AC3E}">
        <p14:creationId xmlns:p14="http://schemas.microsoft.com/office/powerpoint/2010/main" val="3332622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199" y="4484080"/>
            <a:ext cx="7239001" cy="762000"/>
          </a:xfrm>
        </p:spPr>
        <p:txBody>
          <a:bodyPr bIns="0"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13"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DC1D585E-77C5-49E6-A868-5365F702171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1FB55EE7-EE78-4F72-B6A0-AF896FE2A23C}" type="datetime1">
              <a:rPr lang="it-IT" altLang="it-IT"/>
              <a:pPr/>
              <a:t>26/03/2025</a:t>
            </a:fld>
            <a:endParaRPr lang="it-IT" altLang="it-IT"/>
          </a:p>
        </p:txBody>
      </p:sp>
    </p:spTree>
    <p:extLst>
      <p:ext uri="{BB962C8B-B14F-4D97-AF65-F5344CB8AC3E}">
        <p14:creationId xmlns:p14="http://schemas.microsoft.com/office/powerpoint/2010/main" val="3562879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9" name="Content Placeholder 8"/>
          <p:cNvSpPr>
            <a:spLocks noGrp="1"/>
          </p:cNvSpPr>
          <p:nvPr>
            <p:ph sz="quarter" idx="13"/>
          </p:nvPr>
        </p:nvSpPr>
        <p:spPr>
          <a:xfrm>
            <a:off x="12161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1" name="Content Placeholder 10"/>
          <p:cNvSpPr>
            <a:spLocks noGrp="1"/>
          </p:cNvSpPr>
          <p:nvPr>
            <p:ph sz="quarter" idx="14"/>
          </p:nvPr>
        </p:nvSpPr>
        <p:spPr>
          <a:xfrm>
            <a:off x="51023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Footer Placeholder 4"/>
          <p:cNvSpPr>
            <a:spLocks noGrp="1"/>
          </p:cNvSpPr>
          <p:nvPr>
            <p:ph type="ftr" sz="quarter" idx="15"/>
          </p:nvPr>
        </p:nvSpPr>
        <p:spPr/>
        <p:txBody>
          <a:bodyPr/>
          <a:lstStyle>
            <a:lvl1pPr>
              <a:defRPr/>
            </a:lvl1pPr>
          </a:lstStyle>
          <a:p>
            <a:endParaRPr lang="it-IT" altLang="it-IT"/>
          </a:p>
        </p:txBody>
      </p:sp>
      <p:sp>
        <p:nvSpPr>
          <p:cNvPr id="6" name="Slide Number Placeholder 5"/>
          <p:cNvSpPr>
            <a:spLocks noGrp="1"/>
          </p:cNvSpPr>
          <p:nvPr>
            <p:ph type="sldNum" sz="quarter" idx="16"/>
          </p:nvPr>
        </p:nvSpPr>
        <p:spPr/>
        <p:txBody>
          <a:bodyPr/>
          <a:lstStyle>
            <a:lvl1pPr>
              <a:defRPr/>
            </a:lvl1pPr>
          </a:lstStyle>
          <a:p>
            <a:fld id="{807A67F5-B363-4093-8CE2-335E2BF865A7}" type="slidenum">
              <a:rPr lang="it-IT" altLang="it-IT"/>
              <a:pPr/>
              <a:t>‹N›</a:t>
            </a:fld>
            <a:endParaRPr lang="it-IT" altLang="it-IT"/>
          </a:p>
        </p:txBody>
      </p:sp>
      <p:sp>
        <p:nvSpPr>
          <p:cNvPr id="7" name="Date Placeholder 3"/>
          <p:cNvSpPr>
            <a:spLocks noGrp="1"/>
          </p:cNvSpPr>
          <p:nvPr>
            <p:ph type="dt" sz="half" idx="17"/>
          </p:nvPr>
        </p:nvSpPr>
        <p:spPr/>
        <p:txBody>
          <a:bodyPr/>
          <a:lstStyle>
            <a:lvl1pPr>
              <a:defRPr/>
            </a:lvl1pPr>
          </a:lstStyle>
          <a:p>
            <a:fld id="{692BD87A-A73D-47C0-A5A3-A6C94E50F0D3}" type="datetime1">
              <a:rPr lang="it-IT" altLang="it-IT"/>
              <a:pPr/>
              <a:t>26/03/2025</a:t>
            </a:fld>
            <a:endParaRPr lang="it-IT" altLang="it-IT"/>
          </a:p>
        </p:txBody>
      </p:sp>
    </p:spTree>
    <p:extLst>
      <p:ext uri="{BB962C8B-B14F-4D97-AF65-F5344CB8AC3E}">
        <p14:creationId xmlns:p14="http://schemas.microsoft.com/office/powerpoint/2010/main" val="1101781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1219200" y="841248"/>
            <a:ext cx="3733800"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5" name="Text Placeholder 4"/>
          <p:cNvSpPr>
            <a:spLocks noGrp="1"/>
          </p:cNvSpPr>
          <p:nvPr>
            <p:ph type="body" sz="quarter" idx="3"/>
          </p:nvPr>
        </p:nvSpPr>
        <p:spPr>
          <a:xfrm>
            <a:off x="5105400" y="841248"/>
            <a:ext cx="3735267"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11" name="Content Placeholder 10"/>
          <p:cNvSpPr>
            <a:spLocks noGrp="1"/>
          </p:cNvSpPr>
          <p:nvPr>
            <p:ph sz="quarter" idx="13"/>
          </p:nvPr>
        </p:nvSpPr>
        <p:spPr>
          <a:xfrm>
            <a:off x="1216152" y="1380744"/>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3" name="Content Placeholder 12"/>
          <p:cNvSpPr>
            <a:spLocks noGrp="1"/>
          </p:cNvSpPr>
          <p:nvPr>
            <p:ph sz="quarter" idx="14"/>
          </p:nvPr>
        </p:nvSpPr>
        <p:spPr>
          <a:xfrm>
            <a:off x="5102352" y="1380743"/>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Footer Placeholder 4"/>
          <p:cNvSpPr>
            <a:spLocks noGrp="1"/>
          </p:cNvSpPr>
          <p:nvPr>
            <p:ph type="ftr" sz="quarter" idx="15"/>
          </p:nvPr>
        </p:nvSpPr>
        <p:spPr/>
        <p:txBody>
          <a:bodyPr/>
          <a:lstStyle>
            <a:lvl1pPr>
              <a:defRPr/>
            </a:lvl1pPr>
          </a:lstStyle>
          <a:p>
            <a:endParaRPr lang="it-IT" altLang="it-IT"/>
          </a:p>
        </p:txBody>
      </p:sp>
      <p:sp>
        <p:nvSpPr>
          <p:cNvPr id="8" name="Slide Number Placeholder 5"/>
          <p:cNvSpPr>
            <a:spLocks noGrp="1"/>
          </p:cNvSpPr>
          <p:nvPr>
            <p:ph type="sldNum" sz="quarter" idx="16"/>
          </p:nvPr>
        </p:nvSpPr>
        <p:spPr/>
        <p:txBody>
          <a:bodyPr/>
          <a:lstStyle>
            <a:lvl1pPr>
              <a:defRPr/>
            </a:lvl1pPr>
          </a:lstStyle>
          <a:p>
            <a:fld id="{D1830812-AAB3-4A57-AB13-C83F97472955}" type="slidenum">
              <a:rPr lang="it-IT" altLang="it-IT"/>
              <a:pPr/>
              <a:t>‹N›</a:t>
            </a:fld>
            <a:endParaRPr lang="it-IT" altLang="it-IT"/>
          </a:p>
        </p:txBody>
      </p:sp>
      <p:sp>
        <p:nvSpPr>
          <p:cNvPr id="9" name="Date Placeholder 3"/>
          <p:cNvSpPr>
            <a:spLocks noGrp="1"/>
          </p:cNvSpPr>
          <p:nvPr>
            <p:ph type="dt" sz="half" idx="17"/>
          </p:nvPr>
        </p:nvSpPr>
        <p:spPr/>
        <p:txBody>
          <a:bodyPr/>
          <a:lstStyle>
            <a:lvl1pPr>
              <a:defRPr/>
            </a:lvl1pPr>
          </a:lstStyle>
          <a:p>
            <a:fld id="{67990C65-071D-419B-953D-2A0542334EC7}" type="datetime1">
              <a:rPr lang="it-IT" altLang="it-IT"/>
              <a:pPr/>
              <a:t>26/03/2025</a:t>
            </a:fld>
            <a:endParaRPr lang="it-IT" altLang="it-IT"/>
          </a:p>
        </p:txBody>
      </p:sp>
    </p:spTree>
    <p:extLst>
      <p:ext uri="{BB962C8B-B14F-4D97-AF65-F5344CB8AC3E}">
        <p14:creationId xmlns:p14="http://schemas.microsoft.com/office/powerpoint/2010/main" val="2011249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Footer Placeholder 4"/>
          <p:cNvSpPr>
            <a:spLocks noGrp="1"/>
          </p:cNvSpPr>
          <p:nvPr>
            <p:ph type="ftr" sz="quarter" idx="10"/>
          </p:nvPr>
        </p:nvSpPr>
        <p:spPr/>
        <p:txBody>
          <a:bodyPr/>
          <a:lstStyle>
            <a:lvl1pPr>
              <a:defRPr/>
            </a:lvl1pPr>
          </a:lstStyle>
          <a:p>
            <a:endParaRPr lang="it-IT" altLang="it-IT"/>
          </a:p>
        </p:txBody>
      </p:sp>
      <p:sp>
        <p:nvSpPr>
          <p:cNvPr id="4" name="Slide Number Placeholder 5"/>
          <p:cNvSpPr>
            <a:spLocks noGrp="1"/>
          </p:cNvSpPr>
          <p:nvPr>
            <p:ph type="sldNum" sz="quarter" idx="11"/>
          </p:nvPr>
        </p:nvSpPr>
        <p:spPr/>
        <p:txBody>
          <a:bodyPr/>
          <a:lstStyle>
            <a:lvl1pPr>
              <a:defRPr/>
            </a:lvl1pPr>
          </a:lstStyle>
          <a:p>
            <a:fld id="{9A519C33-41EF-4B4F-BB25-31C2BC27DC94}" type="slidenum">
              <a:rPr lang="it-IT" altLang="it-IT"/>
              <a:pPr/>
              <a:t>‹N›</a:t>
            </a:fld>
            <a:endParaRPr lang="it-IT" altLang="it-IT"/>
          </a:p>
        </p:txBody>
      </p:sp>
      <p:sp>
        <p:nvSpPr>
          <p:cNvPr id="5" name="Date Placeholder 3"/>
          <p:cNvSpPr>
            <a:spLocks noGrp="1"/>
          </p:cNvSpPr>
          <p:nvPr>
            <p:ph type="dt" sz="half" idx="12"/>
          </p:nvPr>
        </p:nvSpPr>
        <p:spPr/>
        <p:txBody>
          <a:bodyPr/>
          <a:lstStyle>
            <a:lvl1pPr>
              <a:defRPr/>
            </a:lvl1pPr>
          </a:lstStyle>
          <a:p>
            <a:fld id="{3F67DFC7-CF1F-4EF8-8199-6F276A4E9DAE}" type="datetime1">
              <a:rPr lang="it-IT" altLang="it-IT"/>
              <a:pPr/>
              <a:t>26/03/2025</a:t>
            </a:fld>
            <a:endParaRPr lang="it-IT" altLang="it-IT"/>
          </a:p>
        </p:txBody>
      </p:sp>
    </p:spTree>
    <p:extLst>
      <p:ext uri="{BB962C8B-B14F-4D97-AF65-F5344CB8AC3E}">
        <p14:creationId xmlns:p14="http://schemas.microsoft.com/office/powerpoint/2010/main" val="29683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endParaRPr lang="it-IT" altLang="it-IT"/>
          </a:p>
        </p:txBody>
      </p:sp>
      <p:sp>
        <p:nvSpPr>
          <p:cNvPr id="3" name="Slide Number Placeholder 5"/>
          <p:cNvSpPr>
            <a:spLocks noGrp="1"/>
          </p:cNvSpPr>
          <p:nvPr>
            <p:ph type="sldNum" sz="quarter" idx="11"/>
          </p:nvPr>
        </p:nvSpPr>
        <p:spPr/>
        <p:txBody>
          <a:bodyPr/>
          <a:lstStyle>
            <a:lvl1pPr>
              <a:defRPr/>
            </a:lvl1pPr>
          </a:lstStyle>
          <a:p>
            <a:fld id="{738B2DFC-6DC1-4274-AC7D-5E3E3FB28F69}" type="slidenum">
              <a:rPr lang="it-IT" altLang="it-IT"/>
              <a:pPr/>
              <a:t>‹N›</a:t>
            </a:fld>
            <a:endParaRPr lang="it-IT" altLang="it-IT"/>
          </a:p>
        </p:txBody>
      </p:sp>
      <p:sp>
        <p:nvSpPr>
          <p:cNvPr id="4" name="Date Placeholder 3"/>
          <p:cNvSpPr>
            <a:spLocks noGrp="1"/>
          </p:cNvSpPr>
          <p:nvPr>
            <p:ph type="dt" sz="half" idx="12"/>
          </p:nvPr>
        </p:nvSpPr>
        <p:spPr/>
        <p:txBody>
          <a:bodyPr/>
          <a:lstStyle>
            <a:lvl1pPr>
              <a:defRPr/>
            </a:lvl1pPr>
          </a:lstStyle>
          <a:p>
            <a:fld id="{57462061-612B-46BF-9E18-52E7740F80CA}" type="datetime1">
              <a:rPr lang="it-IT" altLang="it-IT"/>
              <a:pPr/>
              <a:t>26/03/2025</a:t>
            </a:fld>
            <a:endParaRPr lang="it-IT" altLang="it-IT"/>
          </a:p>
        </p:txBody>
      </p:sp>
    </p:spTree>
    <p:extLst>
      <p:ext uri="{BB962C8B-B14F-4D97-AF65-F5344CB8AC3E}">
        <p14:creationId xmlns:p14="http://schemas.microsoft.com/office/powerpoint/2010/main" val="405742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5715000" y="395287"/>
            <a:ext cx="3008313" cy="1162050"/>
          </a:xfrm>
        </p:spPr>
        <p:txBody>
          <a:bodyPr/>
          <a:lstStyle>
            <a:lvl1pPr algn="l">
              <a:defRPr sz="2000" b="1">
                <a:ln>
                  <a:noFill/>
                </a:ln>
                <a:solidFill>
                  <a:srgbClr val="FF7605"/>
                </a:solidFill>
                <a:effectLst/>
              </a:defRPr>
            </a:lvl1pPr>
          </a:lstStyle>
          <a:p>
            <a:r>
              <a:rPr lang="it-IT"/>
              <a:t>Fare clic per modificare lo stile del titolo</a:t>
            </a:r>
            <a:endParaRPr lang="en-US" dirty="0"/>
          </a:p>
        </p:txBody>
      </p:sp>
      <p:sp>
        <p:nvSpPr>
          <p:cNvPr id="4" name="Text Placeholder 3"/>
          <p:cNvSpPr>
            <a:spLocks noGrp="1"/>
          </p:cNvSpPr>
          <p:nvPr>
            <p:ph type="body" sz="half" idx="2"/>
          </p:nvPr>
        </p:nvSpPr>
        <p:spPr>
          <a:xfrm>
            <a:off x="5715000" y="1557337"/>
            <a:ext cx="3008313" cy="4386263"/>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14" name="Content Placeholder 13"/>
          <p:cNvSpPr>
            <a:spLocks noGrp="1"/>
          </p:cNvSpPr>
          <p:nvPr>
            <p:ph sz="quarter" idx="13"/>
          </p:nvPr>
        </p:nvSpPr>
        <p:spPr>
          <a:xfrm>
            <a:off x="914400" y="381000"/>
            <a:ext cx="4800600" cy="59436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Footer Placeholder 4"/>
          <p:cNvSpPr>
            <a:spLocks noGrp="1"/>
          </p:cNvSpPr>
          <p:nvPr>
            <p:ph type="ftr" sz="quarter" idx="14"/>
          </p:nvPr>
        </p:nvSpPr>
        <p:spPr/>
        <p:txBody>
          <a:bodyPr/>
          <a:lstStyle>
            <a:lvl1pPr>
              <a:defRPr/>
            </a:lvl1pPr>
          </a:lstStyle>
          <a:p>
            <a:endParaRPr lang="it-IT" altLang="it-IT"/>
          </a:p>
        </p:txBody>
      </p:sp>
      <p:sp>
        <p:nvSpPr>
          <p:cNvPr id="6" name="Slide Number Placeholder 5"/>
          <p:cNvSpPr>
            <a:spLocks noGrp="1"/>
          </p:cNvSpPr>
          <p:nvPr>
            <p:ph type="sldNum" sz="quarter" idx="15"/>
          </p:nvPr>
        </p:nvSpPr>
        <p:spPr/>
        <p:txBody>
          <a:bodyPr/>
          <a:lstStyle>
            <a:lvl1pPr>
              <a:defRPr/>
            </a:lvl1pPr>
          </a:lstStyle>
          <a:p>
            <a:fld id="{939216C6-C588-41DE-9CA7-8B2A3FB2F83F}" type="slidenum">
              <a:rPr lang="it-IT" altLang="it-IT"/>
              <a:pPr/>
              <a:t>‹N›</a:t>
            </a:fld>
            <a:endParaRPr lang="it-IT" altLang="it-IT"/>
          </a:p>
        </p:txBody>
      </p:sp>
      <p:sp>
        <p:nvSpPr>
          <p:cNvPr id="7" name="Date Placeholder 3"/>
          <p:cNvSpPr>
            <a:spLocks noGrp="1"/>
          </p:cNvSpPr>
          <p:nvPr>
            <p:ph type="dt" sz="half" idx="16"/>
          </p:nvPr>
        </p:nvSpPr>
        <p:spPr/>
        <p:txBody>
          <a:bodyPr/>
          <a:lstStyle>
            <a:lvl1pPr>
              <a:defRPr/>
            </a:lvl1pPr>
          </a:lstStyle>
          <a:p>
            <a:fld id="{B3A046EF-FEAC-4ED6-8D3D-844C5F1BC810}" type="datetime1">
              <a:rPr lang="it-IT" altLang="it-IT"/>
              <a:pPr/>
              <a:t>26/03/2025</a:t>
            </a:fld>
            <a:endParaRPr lang="it-IT" altLang="it-IT"/>
          </a:p>
        </p:txBody>
      </p:sp>
    </p:spTree>
    <p:extLst>
      <p:ext uri="{BB962C8B-B14F-4D97-AF65-F5344CB8AC3E}">
        <p14:creationId xmlns:p14="http://schemas.microsoft.com/office/powerpoint/2010/main" val="1612471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19200" y="4624754"/>
            <a:ext cx="5486400" cy="404446"/>
          </a:xfrm>
        </p:spPr>
        <p:txBody>
          <a:bodyPr bIns="0"/>
          <a:lstStyle>
            <a:lvl1pPr algn="l">
              <a:defRPr sz="2000" b="1">
                <a:ln w="12700">
                  <a:noFill/>
                </a:ln>
                <a:solidFill>
                  <a:schemeClr val="tx1"/>
                </a:solidFill>
                <a:effectLst/>
              </a:defRPr>
            </a:lvl1pPr>
          </a:lstStyle>
          <a:p>
            <a:r>
              <a:rPr lang="it-IT"/>
              <a:t>Fare clic per modificare lo stile del titolo</a:t>
            </a:r>
            <a:endParaRPr lang="en-US" dirty="0"/>
          </a:p>
        </p:txBody>
      </p:sp>
      <p:sp>
        <p:nvSpPr>
          <p:cNvPr id="3" name="Picture Placeholder 2"/>
          <p:cNvSpPr>
            <a:spLocks noGrp="1"/>
          </p:cNvSpPr>
          <p:nvPr>
            <p:ph type="pic" idx="1"/>
          </p:nvPr>
        </p:nvSpPr>
        <p:spPr>
          <a:xfrm>
            <a:off x="1323975" y="381000"/>
            <a:ext cx="5867400" cy="408146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it-IT" noProof="0"/>
              <a:t>Fare clic sull'icona per inserire un'immagine</a:t>
            </a:r>
            <a:endParaRPr lang="en-US" noProof="0"/>
          </a:p>
        </p:txBody>
      </p:sp>
      <p:sp>
        <p:nvSpPr>
          <p:cNvPr id="4" name="Text Placeholder 3"/>
          <p:cNvSpPr>
            <a:spLocks noGrp="1"/>
          </p:cNvSpPr>
          <p:nvPr>
            <p:ph type="body" sz="half" idx="2"/>
          </p:nvPr>
        </p:nvSpPr>
        <p:spPr>
          <a:xfrm>
            <a:off x="1219200" y="5029200"/>
            <a:ext cx="4038600" cy="1371600"/>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Footer Placeholder 4"/>
          <p:cNvSpPr>
            <a:spLocks noGrp="1"/>
          </p:cNvSpPr>
          <p:nvPr>
            <p:ph type="ftr" sz="quarter" idx="10"/>
          </p:nvPr>
        </p:nvSpPr>
        <p:spPr/>
        <p:txBody>
          <a:bodyPr/>
          <a:lstStyle>
            <a:lvl1pPr>
              <a:defRPr/>
            </a:lvl1pPr>
          </a:lstStyle>
          <a:p>
            <a:endParaRPr lang="it-IT" altLang="it-IT"/>
          </a:p>
        </p:txBody>
      </p:sp>
      <p:sp>
        <p:nvSpPr>
          <p:cNvPr id="6" name="Slide Number Placeholder 5"/>
          <p:cNvSpPr>
            <a:spLocks noGrp="1"/>
          </p:cNvSpPr>
          <p:nvPr>
            <p:ph type="sldNum" sz="quarter" idx="11"/>
          </p:nvPr>
        </p:nvSpPr>
        <p:spPr/>
        <p:txBody>
          <a:bodyPr/>
          <a:lstStyle>
            <a:lvl1pPr>
              <a:defRPr/>
            </a:lvl1pPr>
          </a:lstStyle>
          <a:p>
            <a:fld id="{B8851806-2416-48E2-ADBD-4A5549329CE4}" type="slidenum">
              <a:rPr lang="it-IT" altLang="it-IT"/>
              <a:pPr/>
              <a:t>‹N›</a:t>
            </a:fld>
            <a:endParaRPr lang="it-IT" altLang="it-IT"/>
          </a:p>
        </p:txBody>
      </p:sp>
      <p:sp>
        <p:nvSpPr>
          <p:cNvPr id="7" name="Date Placeholder 3"/>
          <p:cNvSpPr>
            <a:spLocks noGrp="1"/>
          </p:cNvSpPr>
          <p:nvPr>
            <p:ph type="dt" sz="half" idx="12"/>
          </p:nvPr>
        </p:nvSpPr>
        <p:spPr/>
        <p:txBody>
          <a:bodyPr/>
          <a:lstStyle>
            <a:lvl1pPr>
              <a:defRPr/>
            </a:lvl1pPr>
          </a:lstStyle>
          <a:p>
            <a:fld id="{CA0A25EC-3142-4229-838B-933B60A6095F}" type="datetime1">
              <a:rPr lang="it-IT" altLang="it-IT"/>
              <a:pPr/>
              <a:t>26/03/2025</a:t>
            </a:fld>
            <a:endParaRPr lang="it-IT" altLang="it-IT"/>
          </a:p>
        </p:txBody>
      </p:sp>
    </p:spTree>
    <p:extLst>
      <p:ext uri="{BB962C8B-B14F-4D97-AF65-F5344CB8AC3E}">
        <p14:creationId xmlns:p14="http://schemas.microsoft.com/office/powerpoint/2010/main" val="3465233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0"/>
            <a:ext cx="228600" cy="6858000"/>
          </a:xfrm>
          <a:prstGeom prst="rect">
            <a:avLst/>
          </a:prstGeom>
          <a:gradFill>
            <a:gsLst>
              <a:gs pos="0">
                <a:schemeClr val="accent1"/>
              </a:gs>
              <a:gs pos="52000">
                <a:schemeClr val="accent6">
                  <a:lumMod val="75000"/>
                </a:schemeClr>
              </a:gs>
              <a:gs pos="100000">
                <a:schemeClr val="accent6">
                  <a:lumMod val="50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13" name="Rectangle 12"/>
          <p:cNvSpPr/>
          <p:nvPr/>
        </p:nvSpPr>
        <p:spPr>
          <a:xfrm>
            <a:off x="0" y="0"/>
            <a:ext cx="228600"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2" name="Title Placeholder 1"/>
          <p:cNvSpPr>
            <a:spLocks noGrp="1"/>
          </p:cNvSpPr>
          <p:nvPr>
            <p:ph type="title"/>
          </p:nvPr>
        </p:nvSpPr>
        <p:spPr>
          <a:xfrm>
            <a:off x="1219200" y="5257800"/>
            <a:ext cx="7239000" cy="1143000"/>
          </a:xfrm>
          <a:prstGeom prst="rect">
            <a:avLst/>
          </a:prstGeom>
        </p:spPr>
        <p:txBody>
          <a:bodyPr vert="horz" wrap="square" lIns="91440" tIns="45720" rIns="91440" bIns="45720" numCol="1" anchor="b" anchorCtr="0" compatLnSpc="1">
            <a:prstTxWarp prst="textNoShape">
              <a:avLst/>
            </a:prstTxWarp>
            <a:noAutofit/>
          </a:bodyPr>
          <a:lstStyle/>
          <a:p>
            <a:pPr lvl="0"/>
            <a:endParaRPr lang="en-US" altLang="it-IT"/>
          </a:p>
        </p:txBody>
      </p:sp>
      <p:sp>
        <p:nvSpPr>
          <p:cNvPr id="1033" name="Text Placeholder 2"/>
          <p:cNvSpPr>
            <a:spLocks noGrp="1"/>
          </p:cNvSpPr>
          <p:nvPr>
            <p:ph type="body" idx="1"/>
          </p:nvPr>
        </p:nvSpPr>
        <p:spPr bwMode="auto">
          <a:xfrm>
            <a:off x="1219200" y="838200"/>
            <a:ext cx="7467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endParaRPr lang="en-US" altLang="it-IT"/>
          </a:p>
        </p:txBody>
      </p:sp>
      <p:sp>
        <p:nvSpPr>
          <p:cNvPr id="5" name="Footer Placeholder 4"/>
          <p:cNvSpPr>
            <a:spLocks noGrp="1"/>
          </p:cNvSpPr>
          <p:nvPr>
            <p:ph type="ftr" sz="quarter" idx="3"/>
          </p:nvPr>
        </p:nvSpPr>
        <p:spPr>
          <a:xfrm>
            <a:off x="1258888" y="6553200"/>
            <a:ext cx="7162800"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D9CAD"/>
                </a:solidFill>
              </a:defRPr>
            </a:lvl1pPr>
          </a:lstStyle>
          <a:p>
            <a:endParaRPr lang="it-IT" altLang="it-IT"/>
          </a:p>
        </p:txBody>
      </p:sp>
      <p:sp>
        <p:nvSpPr>
          <p:cNvPr id="6" name="Slide Number Placeholder 5"/>
          <p:cNvSpPr>
            <a:spLocks noGrp="1"/>
          </p:cNvSpPr>
          <p:nvPr>
            <p:ph type="sldNum" sz="quarter" idx="4"/>
          </p:nvPr>
        </p:nvSpPr>
        <p:spPr>
          <a:xfrm>
            <a:off x="8686800" y="5740400"/>
            <a:ext cx="3810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A79D99"/>
                </a:solidFill>
              </a:defRPr>
            </a:lvl1pPr>
          </a:lstStyle>
          <a:p>
            <a:fld id="{74A33A6A-354A-44F2-A39E-2BEBBE088E4B}" type="slidenum">
              <a:rPr lang="it-IT" altLang="it-IT"/>
              <a:pPr/>
              <a:t>‹N›</a:t>
            </a:fld>
            <a:endParaRPr lang="it-IT" altLang="it-IT"/>
          </a:p>
        </p:txBody>
      </p:sp>
      <p:sp>
        <p:nvSpPr>
          <p:cNvPr id="16" name="Freeform 5"/>
          <p:cNvSpPr>
            <a:spLocks/>
          </p:cNvSpPr>
          <p:nvPr/>
        </p:nvSpPr>
        <p:spPr bwMode="auto">
          <a:xfrm>
            <a:off x="8453438" y="571500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solidFill>
            <a:schemeClr val="tx2">
              <a:lumMod val="60000"/>
              <a:lumOff val="40000"/>
            </a:schemeClr>
          </a:solid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4" name="Date Placeholder 3"/>
          <p:cNvSpPr>
            <a:spLocks noGrp="1"/>
          </p:cNvSpPr>
          <p:nvPr>
            <p:ph type="dt" sz="half" idx="2"/>
          </p:nvPr>
        </p:nvSpPr>
        <p:spPr>
          <a:xfrm rot="16200000">
            <a:off x="-1198563" y="4821238"/>
            <a:ext cx="2625725"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FFFFFF"/>
                </a:solidFill>
              </a:defRPr>
            </a:lvl1pPr>
          </a:lstStyle>
          <a:p>
            <a:fld id="{61AC5651-7044-410E-92BB-A6B38519EDFF}" type="datetime1">
              <a:rPr lang="it-IT" altLang="it-IT"/>
              <a:pPr/>
              <a:t>26/03/2025</a:t>
            </a:fld>
            <a:endParaRPr lang="it-IT" altLang="it-IT"/>
          </a:p>
        </p:txBody>
      </p:sp>
    </p:spTree>
  </p:cSld>
  <p:clrMap bg1="lt1" tx1="dk1" bg2="lt2" tx2="dk2" accent1="accent1" accent2="accent2" accent3="accent3" accent4="accent4" accent5="accent5" accent6="accent6" hlink="hlink" folHlink="folHlink"/>
  <p:sldLayoutIdLst>
    <p:sldLayoutId id="2147483839"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ransition advClick="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withEffect">
                                  <p:stCondLst>
                                    <p:cond delay="500"/>
                                  </p:stCondLst>
                                  <p:childTnLst>
                                    <p:animEffect transition="out" filter="fade">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par>
                          <p:cTn id="8" fill="hold" nodeType="afterGroup">
                            <p:stCondLst>
                              <p:cond delay="2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7200" b="1" kern="1200">
          <a:ln w="12700">
            <a:solidFill>
              <a:schemeClr val="tx2"/>
            </a:solidFill>
          </a:ln>
          <a:solidFill>
            <a:schemeClr val="bg1"/>
          </a:solidFill>
          <a:effectLst>
            <a:outerShdw blurRad="50800" dist="38100" dir="8100000" algn="tr" rotWithShape="0">
              <a:prstClr val="black">
                <a:alpha val="40000"/>
              </a:prstClr>
            </a:outerShdw>
          </a:effectLst>
          <a:latin typeface="+mj-lt"/>
          <a:ea typeface="+mj-ea"/>
          <a:cs typeface="+mj-cs"/>
        </a:defRPr>
      </a:lvl1pPr>
      <a:lvl2pPr algn="l" rtl="0" eaLnBrk="0" fontAlgn="base" hangingPunct="0">
        <a:spcBef>
          <a:spcPct val="0"/>
        </a:spcBef>
        <a:spcAft>
          <a:spcPct val="0"/>
        </a:spcAft>
        <a:defRPr sz="7200" b="1">
          <a:solidFill>
            <a:schemeClr val="bg1"/>
          </a:solidFill>
          <a:latin typeface="Calibri" pitchFamily="34" charset="0"/>
        </a:defRPr>
      </a:lvl2pPr>
      <a:lvl3pPr algn="l" rtl="0" eaLnBrk="0" fontAlgn="base" hangingPunct="0">
        <a:spcBef>
          <a:spcPct val="0"/>
        </a:spcBef>
        <a:spcAft>
          <a:spcPct val="0"/>
        </a:spcAft>
        <a:defRPr sz="7200" b="1">
          <a:solidFill>
            <a:schemeClr val="bg1"/>
          </a:solidFill>
          <a:latin typeface="Calibri" pitchFamily="34" charset="0"/>
        </a:defRPr>
      </a:lvl3pPr>
      <a:lvl4pPr algn="l" rtl="0" eaLnBrk="0" fontAlgn="base" hangingPunct="0">
        <a:spcBef>
          <a:spcPct val="0"/>
        </a:spcBef>
        <a:spcAft>
          <a:spcPct val="0"/>
        </a:spcAft>
        <a:defRPr sz="7200" b="1">
          <a:solidFill>
            <a:schemeClr val="bg1"/>
          </a:solidFill>
          <a:latin typeface="Calibri" pitchFamily="34" charset="0"/>
        </a:defRPr>
      </a:lvl4pPr>
      <a:lvl5pPr algn="l" rtl="0" eaLnBrk="0" fontAlgn="base" hangingPunct="0">
        <a:spcBef>
          <a:spcPct val="0"/>
        </a:spcBef>
        <a:spcAft>
          <a:spcPct val="0"/>
        </a:spcAft>
        <a:defRPr sz="7200" b="1">
          <a:solidFill>
            <a:schemeClr val="bg1"/>
          </a:solidFill>
          <a:latin typeface="Calibri" pitchFamily="34" charset="0"/>
        </a:defRPr>
      </a:lvl5pPr>
      <a:lvl6pPr marL="457200" algn="l" rtl="0" fontAlgn="base">
        <a:spcBef>
          <a:spcPct val="0"/>
        </a:spcBef>
        <a:spcAft>
          <a:spcPct val="0"/>
        </a:spcAft>
        <a:defRPr sz="7200" b="1">
          <a:solidFill>
            <a:schemeClr val="bg1"/>
          </a:solidFill>
          <a:latin typeface="Calibri" pitchFamily="34" charset="0"/>
        </a:defRPr>
      </a:lvl6pPr>
      <a:lvl7pPr marL="914400" algn="l" rtl="0" fontAlgn="base">
        <a:spcBef>
          <a:spcPct val="0"/>
        </a:spcBef>
        <a:spcAft>
          <a:spcPct val="0"/>
        </a:spcAft>
        <a:defRPr sz="7200" b="1">
          <a:solidFill>
            <a:schemeClr val="bg1"/>
          </a:solidFill>
          <a:latin typeface="Calibri" pitchFamily="34" charset="0"/>
        </a:defRPr>
      </a:lvl7pPr>
      <a:lvl8pPr marL="1371600" algn="l" rtl="0" fontAlgn="base">
        <a:spcBef>
          <a:spcPct val="0"/>
        </a:spcBef>
        <a:spcAft>
          <a:spcPct val="0"/>
        </a:spcAft>
        <a:defRPr sz="7200" b="1">
          <a:solidFill>
            <a:schemeClr val="bg1"/>
          </a:solidFill>
          <a:latin typeface="Calibri" pitchFamily="34" charset="0"/>
        </a:defRPr>
      </a:lvl8pPr>
      <a:lvl9pPr marL="1828800" algn="l" rtl="0" fontAlgn="base">
        <a:spcBef>
          <a:spcPct val="0"/>
        </a:spcBef>
        <a:spcAft>
          <a:spcPct val="0"/>
        </a:spcAft>
        <a:defRPr sz="7200" b="1">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2"/>
          </a:solidFill>
          <a:latin typeface="+mn-lt"/>
          <a:ea typeface="+mn-ea"/>
          <a:cs typeface="+mn-cs"/>
        </a:defRPr>
      </a:lvl1pPr>
      <a:lvl2pPr marL="742950" indent="-285750" algn="l" rtl="0" eaLnBrk="0" fontAlgn="base" hangingPunct="0">
        <a:spcBef>
          <a:spcPct val="20000"/>
        </a:spcBef>
        <a:spcAft>
          <a:spcPct val="0"/>
        </a:spcAft>
        <a:buFont typeface="Arial" charset="0"/>
        <a:buChar char="˃"/>
        <a:defRPr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Calibri"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Layout" Target="../diagrams/layout9.xml"/><Relationship Id="rId7" Type="http://schemas.openxmlformats.org/officeDocument/2006/relationships/image" Target="../media/image41.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10" Type="http://schemas.openxmlformats.org/officeDocument/2006/relationships/image" Target="../media/image44.png"/><Relationship Id="rId4" Type="http://schemas.openxmlformats.org/officeDocument/2006/relationships/diagramQuickStyle" Target="../diagrams/quickStyle9.xml"/><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45.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46.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47.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Layout" Target="../diagrams/layout13.xml"/><Relationship Id="rId7" Type="http://schemas.openxmlformats.org/officeDocument/2006/relationships/image" Target="../media/image48.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Layout" Target="../diagrams/layout14.xml"/><Relationship Id="rId7" Type="http://schemas.openxmlformats.org/officeDocument/2006/relationships/image" Target="../media/image51.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53.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54.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Layout" Target="../diagrams/layout17.xml"/><Relationship Id="rId7" Type="http://schemas.openxmlformats.org/officeDocument/2006/relationships/image" Target="../media/image55.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57.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Layout" Target="../diagrams/layout19.xml"/><Relationship Id="rId7" Type="http://schemas.openxmlformats.org/officeDocument/2006/relationships/image" Target="../media/image58.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Layout" Target="../diagrams/layout20.xml"/><Relationship Id="rId7" Type="http://schemas.openxmlformats.org/officeDocument/2006/relationships/image" Target="../media/image61.pn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diagramLayout" Target="../diagrams/layout21.xml"/><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11" Type="http://schemas.openxmlformats.org/officeDocument/2006/relationships/image" Target="../media/image67.png"/><Relationship Id="rId5" Type="http://schemas.openxmlformats.org/officeDocument/2006/relationships/diagramColors" Target="../diagrams/colors21.xml"/><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diagramQuickStyle" Target="../diagrams/quickStyle21.xml"/><Relationship Id="rId9" Type="http://schemas.openxmlformats.org/officeDocument/2006/relationships/image" Target="../media/image65.png"/><Relationship Id="rId1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diagramLayout" Target="../diagrams/layout2.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8.png"/><Relationship Id="rId5" Type="http://schemas.openxmlformats.org/officeDocument/2006/relationships/diagramColors" Target="../diagrams/colors2.xml"/><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diagramQuickStyle" Target="../diagrams/quickStyle2.xml"/><Relationship Id="rId9" Type="http://schemas.openxmlformats.org/officeDocument/2006/relationships/image" Target="../media/image6.pn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diagramLayout" Target="../diagrams/layout3.xml"/><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diagramData" Target="../diagrams/data3.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17.png"/><Relationship Id="rId5" Type="http://schemas.openxmlformats.org/officeDocument/2006/relationships/diagramColors" Target="../diagrams/colors3.xml"/><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diagramQuickStyle" Target="../diagrams/quickStyle3.xml"/><Relationship Id="rId9" Type="http://schemas.openxmlformats.org/officeDocument/2006/relationships/image" Target="../media/image15.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4.xml"/><Relationship Id="rId7" Type="http://schemas.openxmlformats.org/officeDocument/2006/relationships/image" Target="../media/image28.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0.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Layout" Target="../diagrams/layout6.xml"/><Relationship Id="rId7" Type="http://schemas.openxmlformats.org/officeDocument/2006/relationships/image" Target="../media/image31.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Layout" Target="../diagrams/layout7.xml"/><Relationship Id="rId7" Type="http://schemas.openxmlformats.org/officeDocument/2006/relationships/image" Target="../media/image33.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Layout" Target="../diagrams/layout8.xml"/><Relationship Id="rId7" Type="http://schemas.openxmlformats.org/officeDocument/2006/relationships/image" Target="../media/image36.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openxmlformats.org/officeDocument/2006/relationships/image" Target="../media/image40.png"/><Relationship Id="rId5" Type="http://schemas.openxmlformats.org/officeDocument/2006/relationships/diagramColors" Target="../diagrams/colors8.xml"/><Relationship Id="rId10" Type="http://schemas.openxmlformats.org/officeDocument/2006/relationships/image" Target="../media/image39.png"/><Relationship Id="rId4" Type="http://schemas.openxmlformats.org/officeDocument/2006/relationships/diagramQuickStyle" Target="../diagrams/quickStyle8.xml"/><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1DDD92C-0C49-4C35-AA7C-DF48B3B32622}" type="slidenum">
              <a:rPr lang="it-IT" altLang="it-IT"/>
              <a:pPr/>
              <a:t>1</a:t>
            </a:fld>
            <a:endParaRPr lang="it-IT" altLang="it-IT"/>
          </a:p>
        </p:txBody>
      </p:sp>
      <p:sp>
        <p:nvSpPr>
          <p:cNvPr id="3075" name="CasellaDiTesto 5"/>
          <p:cNvSpPr txBox="1">
            <a:spLocks noChangeArrowheads="1"/>
          </p:cNvSpPr>
          <p:nvPr/>
        </p:nvSpPr>
        <p:spPr bwMode="auto">
          <a:xfrm>
            <a:off x="827088" y="6491288"/>
            <a:ext cx="8110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27088" eaLnBrk="0" hangingPunct="0">
              <a:tabLst>
                <a:tab pos="51119088" algn="r"/>
              </a:tabLst>
              <a:defRPr>
                <a:solidFill>
                  <a:schemeClr val="tx1"/>
                </a:solidFill>
                <a:latin typeface="Calibri" pitchFamily="34" charset="0"/>
                <a:cs typeface="Arial" charset="0"/>
              </a:defRPr>
            </a:lvl1pPr>
            <a:lvl2pPr marL="742950" indent="-285750" defTabSz="827088" eaLnBrk="0" hangingPunct="0">
              <a:tabLst>
                <a:tab pos="51119088" algn="r"/>
              </a:tabLst>
              <a:defRPr>
                <a:solidFill>
                  <a:schemeClr val="tx1"/>
                </a:solidFill>
                <a:latin typeface="Calibri" pitchFamily="34" charset="0"/>
                <a:cs typeface="Arial" charset="0"/>
              </a:defRPr>
            </a:lvl2pPr>
            <a:lvl3pPr marL="1143000" indent="-228600" defTabSz="827088" eaLnBrk="0" hangingPunct="0">
              <a:tabLst>
                <a:tab pos="51119088" algn="r"/>
              </a:tabLst>
              <a:defRPr>
                <a:solidFill>
                  <a:schemeClr val="tx1"/>
                </a:solidFill>
                <a:latin typeface="Calibri" pitchFamily="34" charset="0"/>
                <a:cs typeface="Arial" charset="0"/>
              </a:defRPr>
            </a:lvl3pPr>
            <a:lvl4pPr marL="1600200" indent="-228600" defTabSz="827088" eaLnBrk="0" hangingPunct="0">
              <a:tabLst>
                <a:tab pos="51119088" algn="r"/>
              </a:tabLst>
              <a:defRPr>
                <a:solidFill>
                  <a:schemeClr val="tx1"/>
                </a:solidFill>
                <a:latin typeface="Calibri" pitchFamily="34" charset="0"/>
                <a:cs typeface="Arial" charset="0"/>
              </a:defRPr>
            </a:lvl4pPr>
            <a:lvl5pPr marL="2057400" indent="-228600" defTabSz="827088" eaLnBrk="0" hangingPunct="0">
              <a:tabLst>
                <a:tab pos="51119088" algn="r"/>
              </a:tabLst>
              <a:defRPr>
                <a:solidFill>
                  <a:schemeClr val="tx1"/>
                </a:solidFill>
                <a:latin typeface="Calibri" pitchFamily="34" charset="0"/>
                <a:cs typeface="Arial" charset="0"/>
              </a:defRPr>
            </a:lvl5pPr>
            <a:lvl6pPr marL="25146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6pPr>
            <a:lvl7pPr marL="29718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7pPr>
            <a:lvl8pPr marL="34290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8pPr>
            <a:lvl9pPr marL="38862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9pPr>
          </a:lstStyle>
          <a:p>
            <a:pPr eaLnBrk="1" hangingPunct="1"/>
            <a:r>
              <a:rPr lang="it-IT" altLang="it-IT" dirty="0"/>
              <a:t>Docente: Dott. Daniele Gobbo	 Modulo 3</a:t>
            </a:r>
          </a:p>
        </p:txBody>
      </p:sp>
      <p:cxnSp>
        <p:nvCxnSpPr>
          <p:cNvPr id="8" name="Connettore 1 7"/>
          <p:cNvCxnSpPr/>
          <p:nvPr/>
        </p:nvCxnSpPr>
        <p:spPr>
          <a:xfrm>
            <a:off x="896938" y="6410325"/>
            <a:ext cx="8110537" cy="0"/>
          </a:xfrm>
          <a:prstGeom prst="line">
            <a:avLst/>
          </a:prstGeom>
        </p:spPr>
        <p:style>
          <a:lnRef idx="1">
            <a:schemeClr val="accent1"/>
          </a:lnRef>
          <a:fillRef idx="0">
            <a:schemeClr val="accent1"/>
          </a:fillRef>
          <a:effectRef idx="0">
            <a:schemeClr val="accent1"/>
          </a:effectRef>
          <a:fontRef idx="minor">
            <a:schemeClr val="tx1"/>
          </a:fontRef>
        </p:style>
      </p:cxnSp>
      <p:sp>
        <p:nvSpPr>
          <p:cNvPr id="3077" name="CasellaDiTesto 8"/>
          <p:cNvSpPr txBox="1">
            <a:spLocks noChangeArrowheads="1"/>
          </p:cNvSpPr>
          <p:nvPr/>
        </p:nvSpPr>
        <p:spPr bwMode="auto">
          <a:xfrm>
            <a:off x="723900" y="4712210"/>
            <a:ext cx="8316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it-IT" altLang="it-IT" sz="2800" dirty="0"/>
              <a:t>LINUX – SOFTWARE MANAGEMENT</a:t>
            </a:r>
          </a:p>
        </p:txBody>
      </p:sp>
      <p:pic>
        <p:nvPicPr>
          <p:cNvPr id="3088" name="Picture 16" descr="virtualizzazione-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413905"/>
            <a:ext cx="3638130" cy="3744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8C560-AC3A-CDE9-679C-9055D7475717}"/>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B5C966BD-A8A4-0B13-5022-521EC41B492D}"/>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1A1348F6-BE84-09CE-D393-09854BA275EB}"/>
              </a:ext>
            </a:extLst>
          </p:cNvPr>
          <p:cNvSpPr/>
          <p:nvPr/>
        </p:nvSpPr>
        <p:spPr>
          <a:xfrm>
            <a:off x="246422" y="548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23ED98BB-2F48-6B85-692B-2C533783C05C}"/>
              </a:ext>
            </a:extLst>
          </p:cNvPr>
          <p:cNvSpPr txBox="1"/>
          <p:nvPr/>
        </p:nvSpPr>
        <p:spPr>
          <a:xfrm>
            <a:off x="2265830" y="980728"/>
            <a:ext cx="4612340" cy="1200329"/>
          </a:xfrm>
          <a:prstGeom prst="rect">
            <a:avLst/>
          </a:prstGeom>
          <a:solidFill>
            <a:schemeClr val="accent1"/>
          </a:solidFill>
        </p:spPr>
        <p:txBody>
          <a:bodyPr wrap="square">
            <a:spAutoFit/>
          </a:bodyPr>
          <a:lstStyle/>
          <a:p>
            <a:pPr algn="l">
              <a:buNone/>
            </a:pPr>
            <a:r>
              <a:rPr lang="en-US" b="1" i="0" dirty="0">
                <a:solidFill>
                  <a:schemeClr val="bg1"/>
                </a:solidFill>
                <a:effectLst/>
                <a:latin typeface="Udemy Sans"/>
              </a:rPr>
              <a:t>To get a list of all packages that can be upgraded</a:t>
            </a:r>
            <a:r>
              <a:rPr lang="en-US" b="0" i="0" dirty="0">
                <a:solidFill>
                  <a:schemeClr val="bg1"/>
                </a:solidFill>
                <a:effectLst/>
                <a:latin typeface="Udemy Sans"/>
              </a:rPr>
              <a:t> run apt list --upgradable</a:t>
            </a:r>
          </a:p>
          <a:p>
            <a:pPr algn="l"/>
            <a:r>
              <a:rPr lang="en-US" b="0" i="0" dirty="0">
                <a:solidFill>
                  <a:schemeClr val="bg1"/>
                </a:solidFill>
                <a:effectLst/>
                <a:latin typeface="Udemy Sans"/>
              </a:rPr>
              <a:t>If the package already exists </a:t>
            </a:r>
            <a:r>
              <a:rPr lang="en-US" b="1" i="0" dirty="0">
                <a:solidFill>
                  <a:schemeClr val="bg1"/>
                </a:solidFill>
                <a:effectLst/>
                <a:latin typeface="Udemy Sans"/>
              </a:rPr>
              <a:t>apt install </a:t>
            </a:r>
            <a:r>
              <a:rPr lang="en-US" b="0" i="0" dirty="0">
                <a:solidFill>
                  <a:schemeClr val="bg1"/>
                </a:solidFill>
                <a:effectLst/>
                <a:latin typeface="Udemy Sans"/>
              </a:rPr>
              <a:t>will upgraded to the latest version,</a:t>
            </a:r>
          </a:p>
        </p:txBody>
      </p:sp>
      <p:pic>
        <p:nvPicPr>
          <p:cNvPr id="11" name="Immagine 10">
            <a:extLst>
              <a:ext uri="{FF2B5EF4-FFF2-40B4-BE49-F238E27FC236}">
                <a16:creationId xmlns:a16="http://schemas.microsoft.com/office/drawing/2014/main" id="{79AC03A1-E822-300C-3D88-C9C1A3DA93AD}"/>
              </a:ext>
            </a:extLst>
          </p:cNvPr>
          <p:cNvPicPr>
            <a:picLocks noChangeAspect="1"/>
          </p:cNvPicPr>
          <p:nvPr/>
        </p:nvPicPr>
        <p:blipFill>
          <a:blip r:embed="rId7"/>
          <a:stretch>
            <a:fillRect/>
          </a:stretch>
        </p:blipFill>
        <p:spPr>
          <a:xfrm>
            <a:off x="467544" y="2203070"/>
            <a:ext cx="8280920" cy="4482904"/>
          </a:xfrm>
          <a:prstGeom prst="rect">
            <a:avLst/>
          </a:prstGeom>
        </p:spPr>
      </p:pic>
      <p:sp>
        <p:nvSpPr>
          <p:cNvPr id="13" name="Ovale 12">
            <a:extLst>
              <a:ext uri="{FF2B5EF4-FFF2-40B4-BE49-F238E27FC236}">
                <a16:creationId xmlns:a16="http://schemas.microsoft.com/office/drawing/2014/main" id="{EC8623E4-0B5C-9110-BE28-0F0D687FE96F}"/>
              </a:ext>
            </a:extLst>
          </p:cNvPr>
          <p:cNvSpPr/>
          <p:nvPr/>
        </p:nvSpPr>
        <p:spPr>
          <a:xfrm>
            <a:off x="2483768" y="3141595"/>
            <a:ext cx="1728192" cy="2153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34852782-2738-BCCB-7634-76AB58A0882B}"/>
              </a:ext>
            </a:extLst>
          </p:cNvPr>
          <p:cNvSpPr/>
          <p:nvPr/>
        </p:nvSpPr>
        <p:spPr>
          <a:xfrm>
            <a:off x="246422" y="3573016"/>
            <a:ext cx="1728192" cy="31129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4" name="Immagine 23">
            <a:extLst>
              <a:ext uri="{FF2B5EF4-FFF2-40B4-BE49-F238E27FC236}">
                <a16:creationId xmlns:a16="http://schemas.microsoft.com/office/drawing/2014/main" id="{1C32DB87-4425-2BFD-404E-9F0CAD061B48}"/>
              </a:ext>
            </a:extLst>
          </p:cNvPr>
          <p:cNvPicPr>
            <a:picLocks noChangeAspect="1"/>
          </p:cNvPicPr>
          <p:nvPr/>
        </p:nvPicPr>
        <p:blipFill>
          <a:blip r:embed="rId8"/>
          <a:stretch>
            <a:fillRect/>
          </a:stretch>
        </p:blipFill>
        <p:spPr>
          <a:xfrm>
            <a:off x="467544" y="3512512"/>
            <a:ext cx="5344120" cy="3290615"/>
          </a:xfrm>
          <a:prstGeom prst="rect">
            <a:avLst/>
          </a:prstGeom>
        </p:spPr>
      </p:pic>
      <p:sp>
        <p:nvSpPr>
          <p:cNvPr id="25" name="Ovale 24">
            <a:extLst>
              <a:ext uri="{FF2B5EF4-FFF2-40B4-BE49-F238E27FC236}">
                <a16:creationId xmlns:a16="http://schemas.microsoft.com/office/drawing/2014/main" id="{D10F6CEA-CEFC-170D-F426-563870102A9A}"/>
              </a:ext>
            </a:extLst>
          </p:cNvPr>
          <p:cNvSpPr/>
          <p:nvPr/>
        </p:nvSpPr>
        <p:spPr>
          <a:xfrm>
            <a:off x="268380" y="5661248"/>
            <a:ext cx="1728192" cy="2153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7" name="Immagine 26">
            <a:extLst>
              <a:ext uri="{FF2B5EF4-FFF2-40B4-BE49-F238E27FC236}">
                <a16:creationId xmlns:a16="http://schemas.microsoft.com/office/drawing/2014/main" id="{A694CEFC-D416-5DA7-8BBE-303BE961F3AA}"/>
              </a:ext>
            </a:extLst>
          </p:cNvPr>
          <p:cNvPicPr>
            <a:picLocks noChangeAspect="1"/>
          </p:cNvPicPr>
          <p:nvPr/>
        </p:nvPicPr>
        <p:blipFill>
          <a:blip r:embed="rId9"/>
          <a:stretch>
            <a:fillRect/>
          </a:stretch>
        </p:blipFill>
        <p:spPr>
          <a:xfrm>
            <a:off x="1443719" y="857027"/>
            <a:ext cx="6256562" cy="5143946"/>
          </a:xfrm>
          <a:prstGeom prst="rect">
            <a:avLst/>
          </a:prstGeom>
        </p:spPr>
      </p:pic>
      <p:sp>
        <p:nvSpPr>
          <p:cNvPr id="28" name="Ovale 27">
            <a:extLst>
              <a:ext uri="{FF2B5EF4-FFF2-40B4-BE49-F238E27FC236}">
                <a16:creationId xmlns:a16="http://schemas.microsoft.com/office/drawing/2014/main" id="{542CB8D8-D5D8-7F9D-6994-401D44CAB052}"/>
              </a:ext>
            </a:extLst>
          </p:cNvPr>
          <p:cNvSpPr/>
          <p:nvPr/>
        </p:nvSpPr>
        <p:spPr>
          <a:xfrm>
            <a:off x="3670824" y="1100382"/>
            <a:ext cx="2412268" cy="4323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316DDA6D-077B-F4F8-A7DE-1FA20FD1BEA1}"/>
              </a:ext>
            </a:extLst>
          </p:cNvPr>
          <p:cNvSpPr txBox="1"/>
          <p:nvPr/>
        </p:nvSpPr>
        <p:spPr>
          <a:xfrm>
            <a:off x="2225489" y="2413338"/>
            <a:ext cx="4612340" cy="2031325"/>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This will remove some installed packages if that is needed, to upgrade the whole system;</a:t>
            </a:r>
          </a:p>
          <a:p>
            <a:pPr algn="l">
              <a:buNone/>
            </a:pPr>
            <a:endParaRPr lang="en-US" dirty="0">
              <a:solidFill>
                <a:schemeClr val="bg1"/>
              </a:solidFill>
              <a:latin typeface="Udemy Sans"/>
            </a:endParaRPr>
          </a:p>
          <a:p>
            <a:pPr algn="l">
              <a:buNone/>
            </a:pPr>
            <a:r>
              <a:rPr lang="en-US" b="0" i="0" dirty="0">
                <a:solidFill>
                  <a:schemeClr val="bg1"/>
                </a:solidFill>
                <a:effectLst/>
                <a:latin typeface="Udemy Sans"/>
              </a:rPr>
              <a:t> if you want to run this command from a Shell script, then pass the -y option, which means assume yes as answer to all prompts and run non interactively</a:t>
            </a:r>
          </a:p>
        </p:txBody>
      </p:sp>
      <p:pic>
        <p:nvPicPr>
          <p:cNvPr id="32" name="Immagine 31">
            <a:extLst>
              <a:ext uri="{FF2B5EF4-FFF2-40B4-BE49-F238E27FC236}">
                <a16:creationId xmlns:a16="http://schemas.microsoft.com/office/drawing/2014/main" id="{EFB04B5F-AF88-E545-5D95-18C2865D9E98}"/>
              </a:ext>
            </a:extLst>
          </p:cNvPr>
          <p:cNvPicPr>
            <a:picLocks noChangeAspect="1"/>
          </p:cNvPicPr>
          <p:nvPr/>
        </p:nvPicPr>
        <p:blipFill>
          <a:blip r:embed="rId10"/>
          <a:stretch>
            <a:fillRect/>
          </a:stretch>
        </p:blipFill>
        <p:spPr>
          <a:xfrm>
            <a:off x="1346177" y="924059"/>
            <a:ext cx="6668078" cy="5395428"/>
          </a:xfrm>
          <a:prstGeom prst="rect">
            <a:avLst/>
          </a:prstGeom>
        </p:spPr>
      </p:pic>
      <p:sp>
        <p:nvSpPr>
          <p:cNvPr id="33" name="Ovale 32">
            <a:extLst>
              <a:ext uri="{FF2B5EF4-FFF2-40B4-BE49-F238E27FC236}">
                <a16:creationId xmlns:a16="http://schemas.microsoft.com/office/drawing/2014/main" id="{93E839E4-AAF0-48FE-CD32-F9C385077FE4}"/>
              </a:ext>
            </a:extLst>
          </p:cNvPr>
          <p:cNvSpPr/>
          <p:nvPr/>
        </p:nvSpPr>
        <p:spPr>
          <a:xfrm>
            <a:off x="3671900" y="1201899"/>
            <a:ext cx="2268252" cy="4323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1175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7" grpId="0" animBg="1"/>
      <p:bldP spid="25" grpId="0" animBg="1"/>
      <p:bldP spid="28" grpId="0" animBg="1"/>
      <p:bldP spid="30" grpId="0" animBg="1"/>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0028D-C4D8-FEA3-65BE-2E1CE8419B8D}"/>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549CF6AC-0530-739B-CB5B-B2CA7EDEB6F6}"/>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05FFC9AE-B42E-7997-D886-2ECACDFA3F8E}"/>
              </a:ext>
            </a:extLst>
          </p:cNvPr>
          <p:cNvSpPr/>
          <p:nvPr/>
        </p:nvSpPr>
        <p:spPr>
          <a:xfrm>
            <a:off x="246422" y="548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0707F32D-F432-1898-772E-5BAAEFD510DF}"/>
              </a:ext>
            </a:extLst>
          </p:cNvPr>
          <p:cNvSpPr txBox="1"/>
          <p:nvPr/>
        </p:nvSpPr>
        <p:spPr>
          <a:xfrm>
            <a:off x="2051720" y="965725"/>
            <a:ext cx="4612340" cy="646331"/>
          </a:xfrm>
          <a:prstGeom prst="rect">
            <a:avLst/>
          </a:prstGeom>
          <a:solidFill>
            <a:schemeClr val="accent1"/>
          </a:solidFill>
        </p:spPr>
        <p:txBody>
          <a:bodyPr wrap="square">
            <a:spAutoFit/>
          </a:bodyPr>
          <a:lstStyle/>
          <a:p>
            <a:r>
              <a:rPr lang="en-US" b="0" i="0" dirty="0">
                <a:solidFill>
                  <a:schemeClr val="bg1"/>
                </a:solidFill>
                <a:effectLst/>
                <a:latin typeface="Udemy Sans"/>
              </a:rPr>
              <a:t>To remove uninstalled package apt remove and the package name</a:t>
            </a:r>
            <a:endParaRPr lang="it-IT" dirty="0">
              <a:solidFill>
                <a:schemeClr val="bg1"/>
              </a:solidFill>
            </a:endParaRPr>
          </a:p>
        </p:txBody>
      </p:sp>
      <p:pic>
        <p:nvPicPr>
          <p:cNvPr id="7" name="Immagine 6">
            <a:extLst>
              <a:ext uri="{FF2B5EF4-FFF2-40B4-BE49-F238E27FC236}">
                <a16:creationId xmlns:a16="http://schemas.microsoft.com/office/drawing/2014/main" id="{69363227-A6A7-1529-D407-2BCC9FC33C98}"/>
              </a:ext>
            </a:extLst>
          </p:cNvPr>
          <p:cNvPicPr>
            <a:picLocks noChangeAspect="1"/>
          </p:cNvPicPr>
          <p:nvPr/>
        </p:nvPicPr>
        <p:blipFill>
          <a:blip r:embed="rId7"/>
          <a:stretch>
            <a:fillRect/>
          </a:stretch>
        </p:blipFill>
        <p:spPr>
          <a:xfrm>
            <a:off x="395536" y="1759424"/>
            <a:ext cx="8701298" cy="4409820"/>
          </a:xfrm>
          <a:prstGeom prst="rect">
            <a:avLst/>
          </a:prstGeom>
        </p:spPr>
      </p:pic>
      <p:sp>
        <p:nvSpPr>
          <p:cNvPr id="10" name="CasellaDiTesto 9">
            <a:extLst>
              <a:ext uri="{FF2B5EF4-FFF2-40B4-BE49-F238E27FC236}">
                <a16:creationId xmlns:a16="http://schemas.microsoft.com/office/drawing/2014/main" id="{AC526CFD-BCD5-F7A9-3637-E16F23165117}"/>
              </a:ext>
            </a:extLst>
          </p:cNvPr>
          <p:cNvSpPr txBox="1"/>
          <p:nvPr/>
        </p:nvSpPr>
        <p:spPr>
          <a:xfrm>
            <a:off x="2017313" y="4725144"/>
            <a:ext cx="4612340" cy="646331"/>
          </a:xfrm>
          <a:prstGeom prst="rect">
            <a:avLst/>
          </a:prstGeom>
          <a:solidFill>
            <a:schemeClr val="accent1"/>
          </a:solidFill>
        </p:spPr>
        <p:txBody>
          <a:bodyPr wrap="square">
            <a:spAutoFit/>
          </a:bodyPr>
          <a:lstStyle/>
          <a:p>
            <a:r>
              <a:rPr lang="en-US" b="0" i="0" dirty="0">
                <a:solidFill>
                  <a:schemeClr val="bg1"/>
                </a:solidFill>
                <a:effectLst/>
                <a:latin typeface="Udemy Sans"/>
              </a:rPr>
              <a:t>Provide multiple packages separated by spaces to remove them all. </a:t>
            </a:r>
            <a:endParaRPr lang="it-IT" dirty="0">
              <a:solidFill>
                <a:schemeClr val="bg1"/>
              </a:solidFill>
            </a:endParaRPr>
          </a:p>
        </p:txBody>
      </p:sp>
    </p:spTree>
    <p:extLst>
      <p:ext uri="{BB962C8B-B14F-4D97-AF65-F5344CB8AC3E}">
        <p14:creationId xmlns:p14="http://schemas.microsoft.com/office/powerpoint/2010/main" val="107996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97B6B-6300-64D3-F910-D6E2F2F0AECA}"/>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3F9E090E-DE07-28A7-1C6F-1E02579CB803}"/>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60DECF77-8F6B-BCB2-6F9D-6E9B5E71C29E}"/>
              </a:ext>
            </a:extLst>
          </p:cNvPr>
          <p:cNvSpPr/>
          <p:nvPr/>
        </p:nvSpPr>
        <p:spPr>
          <a:xfrm>
            <a:off x="246422" y="548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745C266D-A53C-5BAA-87C7-5F356EF9696B}"/>
              </a:ext>
            </a:extLst>
          </p:cNvPr>
          <p:cNvSpPr txBox="1"/>
          <p:nvPr/>
        </p:nvSpPr>
        <p:spPr>
          <a:xfrm>
            <a:off x="2051720" y="965725"/>
            <a:ext cx="4612340" cy="2031325"/>
          </a:xfrm>
          <a:prstGeom prst="rect">
            <a:avLst/>
          </a:prstGeom>
          <a:solidFill>
            <a:schemeClr val="accent1"/>
          </a:solidFill>
        </p:spPr>
        <p:txBody>
          <a:bodyPr wrap="square">
            <a:spAutoFit/>
          </a:bodyPr>
          <a:lstStyle/>
          <a:p>
            <a:r>
              <a:rPr lang="en-US" dirty="0">
                <a:solidFill>
                  <a:schemeClr val="bg1"/>
                </a:solidFill>
              </a:rPr>
              <a:t>The remove command will uninstall</a:t>
            </a:r>
          </a:p>
          <a:p>
            <a:r>
              <a:rPr lang="en-US" dirty="0">
                <a:solidFill>
                  <a:schemeClr val="bg1"/>
                </a:solidFill>
              </a:rPr>
              <a:t>the given packages, but it may leave some configuration files behind.</a:t>
            </a:r>
          </a:p>
          <a:p>
            <a:r>
              <a:rPr lang="en-US" dirty="0">
                <a:solidFill>
                  <a:schemeClr val="bg1"/>
                </a:solidFill>
              </a:rPr>
              <a:t>If you want to remove the package, including all configuration files, use purge instead of remove.</a:t>
            </a:r>
          </a:p>
          <a:p>
            <a:pPr algn="ctr"/>
            <a:r>
              <a:rPr lang="en-US" b="1" dirty="0" err="1">
                <a:solidFill>
                  <a:schemeClr val="bg1"/>
                </a:solidFill>
              </a:rPr>
              <a:t>sudo</a:t>
            </a:r>
            <a:r>
              <a:rPr lang="en-US" b="1" dirty="0">
                <a:solidFill>
                  <a:schemeClr val="bg1"/>
                </a:solidFill>
              </a:rPr>
              <a:t> apt purge apache2</a:t>
            </a:r>
          </a:p>
        </p:txBody>
      </p:sp>
      <p:pic>
        <p:nvPicPr>
          <p:cNvPr id="5" name="Immagine 4">
            <a:extLst>
              <a:ext uri="{FF2B5EF4-FFF2-40B4-BE49-F238E27FC236}">
                <a16:creationId xmlns:a16="http://schemas.microsoft.com/office/drawing/2014/main" id="{0FD4061B-2630-7F13-2897-A6C0FCCA4A7C}"/>
              </a:ext>
            </a:extLst>
          </p:cNvPr>
          <p:cNvPicPr>
            <a:picLocks noChangeAspect="1"/>
          </p:cNvPicPr>
          <p:nvPr/>
        </p:nvPicPr>
        <p:blipFill>
          <a:blip r:embed="rId7"/>
          <a:stretch>
            <a:fillRect/>
          </a:stretch>
        </p:blipFill>
        <p:spPr>
          <a:xfrm>
            <a:off x="467544" y="3144418"/>
            <a:ext cx="8424936" cy="2484426"/>
          </a:xfrm>
          <a:prstGeom prst="rect">
            <a:avLst/>
          </a:prstGeom>
        </p:spPr>
      </p:pic>
      <p:sp>
        <p:nvSpPr>
          <p:cNvPr id="6" name="Ovale 5">
            <a:extLst>
              <a:ext uri="{FF2B5EF4-FFF2-40B4-BE49-F238E27FC236}">
                <a16:creationId xmlns:a16="http://schemas.microsoft.com/office/drawing/2014/main" id="{A4DB839B-BE6E-F3BB-5F52-848E5A98A2B6}"/>
              </a:ext>
            </a:extLst>
          </p:cNvPr>
          <p:cNvSpPr/>
          <p:nvPr/>
        </p:nvSpPr>
        <p:spPr>
          <a:xfrm>
            <a:off x="2123728" y="3284984"/>
            <a:ext cx="1728192" cy="4110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3" name="Gruppo 12">
            <a:extLst>
              <a:ext uri="{FF2B5EF4-FFF2-40B4-BE49-F238E27FC236}">
                <a16:creationId xmlns:a16="http://schemas.microsoft.com/office/drawing/2014/main" id="{5AE910AC-17B1-A225-9455-3BB01BD22528}"/>
              </a:ext>
            </a:extLst>
          </p:cNvPr>
          <p:cNvGrpSpPr/>
          <p:nvPr/>
        </p:nvGrpSpPr>
        <p:grpSpPr>
          <a:xfrm>
            <a:off x="323528" y="3789040"/>
            <a:ext cx="8352928" cy="2341424"/>
            <a:chOff x="323528" y="3789040"/>
            <a:chExt cx="8352928" cy="2341424"/>
          </a:xfrm>
        </p:grpSpPr>
        <p:sp>
          <p:nvSpPr>
            <p:cNvPr id="9" name="Ovale 8">
              <a:extLst>
                <a:ext uri="{FF2B5EF4-FFF2-40B4-BE49-F238E27FC236}">
                  <a16:creationId xmlns:a16="http://schemas.microsoft.com/office/drawing/2014/main" id="{6A98347C-1790-62DC-26C5-94828EE31813}"/>
                </a:ext>
              </a:extLst>
            </p:cNvPr>
            <p:cNvSpPr/>
            <p:nvPr/>
          </p:nvSpPr>
          <p:spPr>
            <a:xfrm>
              <a:off x="323528" y="3789040"/>
              <a:ext cx="82809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2C7D6152-65CF-B053-1E72-EEB7BDDF919E}"/>
                </a:ext>
              </a:extLst>
            </p:cNvPr>
            <p:cNvSpPr txBox="1"/>
            <p:nvPr/>
          </p:nvSpPr>
          <p:spPr>
            <a:xfrm>
              <a:off x="4064116" y="4653136"/>
              <a:ext cx="4612340" cy="1477328"/>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Whenever a new package is installed on the system, the package dependencies</a:t>
              </a:r>
            </a:p>
            <a:p>
              <a:pPr algn="l">
                <a:buNone/>
              </a:pPr>
              <a:r>
                <a:rPr lang="en-US" b="0" i="0" dirty="0">
                  <a:solidFill>
                    <a:schemeClr val="bg1"/>
                  </a:solidFill>
                  <a:effectLst/>
                  <a:latin typeface="Udemy Sans"/>
                </a:rPr>
                <a:t>will be installed too; when the package is removed, using apt remove or apt purge, the dependencies </a:t>
              </a:r>
              <a:r>
                <a:rPr lang="en-US" b="1" i="0" dirty="0">
                  <a:solidFill>
                    <a:schemeClr val="bg1"/>
                  </a:solidFill>
                  <a:effectLst/>
                  <a:latin typeface="Udemy Sans"/>
                </a:rPr>
                <a:t>will not be removed </a:t>
              </a:r>
              <a:r>
                <a:rPr lang="en-US" b="0" i="0" dirty="0">
                  <a:solidFill>
                    <a:schemeClr val="bg1"/>
                  </a:solidFill>
                  <a:effectLst/>
                  <a:latin typeface="Udemy Sans"/>
                </a:rPr>
                <a:t>as well.</a:t>
              </a:r>
            </a:p>
          </p:txBody>
        </p:sp>
      </p:grpSp>
    </p:spTree>
    <p:extLst>
      <p:ext uri="{BB962C8B-B14F-4D97-AF65-F5344CB8AC3E}">
        <p14:creationId xmlns:p14="http://schemas.microsoft.com/office/powerpoint/2010/main" val="219945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47E63-8DBB-1C54-E9B8-144908999DE4}"/>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F12376E8-CEED-C679-2E03-F9D11A9C5982}"/>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BAA2FDDB-B817-9416-6791-EC7F6986A6F8}"/>
              </a:ext>
            </a:extLst>
          </p:cNvPr>
          <p:cNvSpPr/>
          <p:nvPr/>
        </p:nvSpPr>
        <p:spPr>
          <a:xfrm>
            <a:off x="246422" y="548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CasellaDiTesto 6">
            <a:extLst>
              <a:ext uri="{FF2B5EF4-FFF2-40B4-BE49-F238E27FC236}">
                <a16:creationId xmlns:a16="http://schemas.microsoft.com/office/drawing/2014/main" id="{C0F9D6AD-8D73-4887-334F-331EE6E1DCC9}"/>
              </a:ext>
            </a:extLst>
          </p:cNvPr>
          <p:cNvSpPr txBox="1"/>
          <p:nvPr/>
        </p:nvSpPr>
        <p:spPr>
          <a:xfrm>
            <a:off x="2195736" y="1052736"/>
            <a:ext cx="4612340" cy="1200329"/>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You can always remove these dependency packages since they are no longer used! To remove the unneeded</a:t>
            </a:r>
          </a:p>
          <a:p>
            <a:pPr algn="l"/>
            <a:r>
              <a:rPr lang="en-US" b="0" i="0" dirty="0">
                <a:solidFill>
                  <a:schemeClr val="bg1"/>
                </a:solidFill>
                <a:effectLst/>
                <a:latin typeface="Udemy Sans"/>
              </a:rPr>
              <a:t>dependencies, run </a:t>
            </a:r>
            <a:r>
              <a:rPr lang="en-US" b="1" i="0" dirty="0" err="1">
                <a:solidFill>
                  <a:schemeClr val="bg1"/>
                </a:solidFill>
                <a:effectLst/>
                <a:latin typeface="Udemy Sans"/>
              </a:rPr>
              <a:t>sudo</a:t>
            </a:r>
            <a:r>
              <a:rPr lang="en-US" b="1" i="0" dirty="0">
                <a:solidFill>
                  <a:schemeClr val="bg1"/>
                </a:solidFill>
                <a:effectLst/>
                <a:latin typeface="Udemy Sans"/>
              </a:rPr>
              <a:t> apt </a:t>
            </a:r>
            <a:r>
              <a:rPr lang="en-US" b="1" i="0" dirty="0" err="1">
                <a:solidFill>
                  <a:schemeClr val="bg1"/>
                </a:solidFill>
                <a:effectLst/>
                <a:latin typeface="Udemy Sans"/>
              </a:rPr>
              <a:t>autoremove</a:t>
            </a:r>
            <a:r>
              <a:rPr lang="en-US" b="0" i="0" dirty="0">
                <a:solidFill>
                  <a:schemeClr val="bg1"/>
                </a:solidFill>
                <a:effectLst/>
                <a:latin typeface="Udemy Sans"/>
              </a:rPr>
              <a:t>.</a:t>
            </a:r>
          </a:p>
        </p:txBody>
      </p:sp>
      <p:pic>
        <p:nvPicPr>
          <p:cNvPr id="11" name="Immagine 10">
            <a:extLst>
              <a:ext uri="{FF2B5EF4-FFF2-40B4-BE49-F238E27FC236}">
                <a16:creationId xmlns:a16="http://schemas.microsoft.com/office/drawing/2014/main" id="{83DEC5BC-CDEA-8321-3C6B-59C64288C664}"/>
              </a:ext>
            </a:extLst>
          </p:cNvPr>
          <p:cNvPicPr>
            <a:picLocks noChangeAspect="1"/>
          </p:cNvPicPr>
          <p:nvPr/>
        </p:nvPicPr>
        <p:blipFill>
          <a:blip r:embed="rId7"/>
          <a:stretch>
            <a:fillRect/>
          </a:stretch>
        </p:blipFill>
        <p:spPr>
          <a:xfrm>
            <a:off x="262319" y="2348880"/>
            <a:ext cx="8774177" cy="3498325"/>
          </a:xfrm>
          <a:prstGeom prst="rect">
            <a:avLst/>
          </a:prstGeom>
        </p:spPr>
      </p:pic>
      <p:sp>
        <p:nvSpPr>
          <p:cNvPr id="14" name="Ovale 13">
            <a:extLst>
              <a:ext uri="{FF2B5EF4-FFF2-40B4-BE49-F238E27FC236}">
                <a16:creationId xmlns:a16="http://schemas.microsoft.com/office/drawing/2014/main" id="{021480A6-59A1-9C9C-132C-49F603E33105}"/>
              </a:ext>
            </a:extLst>
          </p:cNvPr>
          <p:cNvSpPr/>
          <p:nvPr/>
        </p:nvSpPr>
        <p:spPr>
          <a:xfrm>
            <a:off x="2123728" y="2636912"/>
            <a:ext cx="1584176" cy="3097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19711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6C147-8B71-2212-FE39-38EDA920C09A}"/>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BB6BE2A8-7FC0-B3B9-80C2-C9E1CD0FE881}"/>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6AACE53D-C909-86C3-0127-86C15827615C}"/>
              </a:ext>
            </a:extLst>
          </p:cNvPr>
          <p:cNvSpPr/>
          <p:nvPr/>
        </p:nvSpPr>
        <p:spPr>
          <a:xfrm>
            <a:off x="246422" y="548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1590314C-49DB-F73A-187E-986707A755DD}"/>
              </a:ext>
            </a:extLst>
          </p:cNvPr>
          <p:cNvSpPr txBox="1"/>
          <p:nvPr/>
        </p:nvSpPr>
        <p:spPr>
          <a:xfrm>
            <a:off x="1979712" y="924640"/>
            <a:ext cx="4612340" cy="2585323"/>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By default, Ubuntu keeps every package that has been downloaded and installed in a cache directory on the disk.</a:t>
            </a:r>
          </a:p>
          <a:p>
            <a:pPr algn="l">
              <a:buNone/>
            </a:pPr>
            <a:r>
              <a:rPr lang="en-US" b="0" i="0" dirty="0">
                <a:solidFill>
                  <a:schemeClr val="bg1"/>
                </a:solidFill>
                <a:effectLst/>
                <a:latin typeface="Udemy Sans"/>
              </a:rPr>
              <a:t>This is the cache directory:</a:t>
            </a:r>
          </a:p>
          <a:p>
            <a:pPr algn="l">
              <a:buNone/>
            </a:pPr>
            <a:endParaRPr lang="en-US" dirty="0">
              <a:solidFill>
                <a:schemeClr val="bg1"/>
              </a:solidFill>
              <a:latin typeface="Udemy Sans"/>
            </a:endParaRPr>
          </a:p>
          <a:p>
            <a:pPr algn="l">
              <a:buNone/>
            </a:pPr>
            <a:r>
              <a:rPr lang="en-US" b="0" i="0" dirty="0">
                <a:solidFill>
                  <a:schemeClr val="bg1"/>
                </a:solidFill>
                <a:effectLst/>
                <a:latin typeface="Udemy Sans"/>
              </a:rPr>
              <a:t>/var/cache/apt/archives</a:t>
            </a:r>
          </a:p>
          <a:p>
            <a:pPr algn="l">
              <a:buNone/>
            </a:pPr>
            <a:endParaRPr lang="en-US" b="0" i="0" dirty="0">
              <a:solidFill>
                <a:schemeClr val="bg1"/>
              </a:solidFill>
              <a:effectLst/>
              <a:latin typeface="Udemy Sans"/>
            </a:endParaRPr>
          </a:p>
          <a:p>
            <a:pPr algn="l"/>
            <a:r>
              <a:rPr lang="en-US" b="0" i="0" dirty="0">
                <a:solidFill>
                  <a:schemeClr val="bg1"/>
                </a:solidFill>
                <a:effectLst/>
                <a:latin typeface="Udemy Sans"/>
              </a:rPr>
              <a:t>This is the directory that contains all installed and upgraded packages.</a:t>
            </a:r>
          </a:p>
        </p:txBody>
      </p:sp>
      <p:pic>
        <p:nvPicPr>
          <p:cNvPr id="6" name="Immagine 5">
            <a:extLst>
              <a:ext uri="{FF2B5EF4-FFF2-40B4-BE49-F238E27FC236}">
                <a16:creationId xmlns:a16="http://schemas.microsoft.com/office/drawing/2014/main" id="{19D1B75B-5E18-0F1C-A6E3-03656C6911E7}"/>
              </a:ext>
            </a:extLst>
          </p:cNvPr>
          <p:cNvPicPr>
            <a:picLocks noChangeAspect="1"/>
          </p:cNvPicPr>
          <p:nvPr/>
        </p:nvPicPr>
        <p:blipFill>
          <a:blip r:embed="rId7"/>
          <a:stretch>
            <a:fillRect/>
          </a:stretch>
        </p:blipFill>
        <p:spPr>
          <a:xfrm>
            <a:off x="539552" y="818357"/>
            <a:ext cx="8329382" cy="5433531"/>
          </a:xfrm>
          <a:prstGeom prst="rect">
            <a:avLst/>
          </a:prstGeom>
        </p:spPr>
      </p:pic>
      <p:sp>
        <p:nvSpPr>
          <p:cNvPr id="9" name="Ovale 8">
            <a:extLst>
              <a:ext uri="{FF2B5EF4-FFF2-40B4-BE49-F238E27FC236}">
                <a16:creationId xmlns:a16="http://schemas.microsoft.com/office/drawing/2014/main" id="{67BCDBC6-7F37-C460-CD81-917704CA97C9}"/>
              </a:ext>
            </a:extLst>
          </p:cNvPr>
          <p:cNvSpPr/>
          <p:nvPr/>
        </p:nvSpPr>
        <p:spPr>
          <a:xfrm>
            <a:off x="2699792" y="1164624"/>
            <a:ext cx="2808312" cy="3022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2" name="Immagine 11">
            <a:extLst>
              <a:ext uri="{FF2B5EF4-FFF2-40B4-BE49-F238E27FC236}">
                <a16:creationId xmlns:a16="http://schemas.microsoft.com/office/drawing/2014/main" id="{65158D83-D1C0-E159-30B4-5BD6CDB94549}"/>
              </a:ext>
            </a:extLst>
          </p:cNvPr>
          <p:cNvPicPr>
            <a:picLocks noChangeAspect="1"/>
          </p:cNvPicPr>
          <p:nvPr/>
        </p:nvPicPr>
        <p:blipFill>
          <a:blip r:embed="rId8"/>
          <a:stretch>
            <a:fillRect/>
          </a:stretch>
        </p:blipFill>
        <p:spPr>
          <a:xfrm>
            <a:off x="539552" y="2621170"/>
            <a:ext cx="5342083" cy="457240"/>
          </a:xfrm>
          <a:prstGeom prst="rect">
            <a:avLst/>
          </a:prstGeom>
        </p:spPr>
      </p:pic>
      <p:sp>
        <p:nvSpPr>
          <p:cNvPr id="13" name="Ovale 12">
            <a:extLst>
              <a:ext uri="{FF2B5EF4-FFF2-40B4-BE49-F238E27FC236}">
                <a16:creationId xmlns:a16="http://schemas.microsoft.com/office/drawing/2014/main" id="{C5AA5945-FE33-9D2B-3C3B-86B914D578DD}"/>
              </a:ext>
            </a:extLst>
          </p:cNvPr>
          <p:cNvSpPr/>
          <p:nvPr/>
        </p:nvSpPr>
        <p:spPr>
          <a:xfrm>
            <a:off x="2699791" y="2535586"/>
            <a:ext cx="3181843" cy="3022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Ovale 14">
            <a:extLst>
              <a:ext uri="{FF2B5EF4-FFF2-40B4-BE49-F238E27FC236}">
                <a16:creationId xmlns:a16="http://schemas.microsoft.com/office/drawing/2014/main" id="{F90CFF22-16AF-EDD2-C897-364D94C2B851}"/>
              </a:ext>
            </a:extLst>
          </p:cNvPr>
          <p:cNvSpPr/>
          <p:nvPr/>
        </p:nvSpPr>
        <p:spPr>
          <a:xfrm>
            <a:off x="490865" y="2598141"/>
            <a:ext cx="356754" cy="3988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CasellaDiTesto 16">
            <a:extLst>
              <a:ext uri="{FF2B5EF4-FFF2-40B4-BE49-F238E27FC236}">
                <a16:creationId xmlns:a16="http://schemas.microsoft.com/office/drawing/2014/main" id="{2E68BD52-5F4E-11AF-B3E9-3023C252A1C0}"/>
              </a:ext>
            </a:extLst>
          </p:cNvPr>
          <p:cNvSpPr txBox="1"/>
          <p:nvPr/>
        </p:nvSpPr>
        <p:spPr>
          <a:xfrm>
            <a:off x="4305281" y="2921435"/>
            <a:ext cx="4612340" cy="1477328"/>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To clear out the local repository of retrieved package files run apt clean.</a:t>
            </a:r>
          </a:p>
          <a:p>
            <a:pPr algn="l">
              <a:buNone/>
            </a:pPr>
            <a:r>
              <a:rPr lang="en-US" b="0" i="0" dirty="0">
                <a:solidFill>
                  <a:schemeClr val="bg1"/>
                </a:solidFill>
                <a:effectLst/>
                <a:latin typeface="Udemy Sans"/>
              </a:rPr>
              <a:t>It removes everything</a:t>
            </a:r>
          </a:p>
          <a:p>
            <a:pPr algn="l"/>
            <a:r>
              <a:rPr lang="en-US" b="0" i="0" dirty="0">
                <a:solidFill>
                  <a:schemeClr val="bg1"/>
                </a:solidFill>
                <a:effectLst/>
                <a:latin typeface="Udemy Sans"/>
              </a:rPr>
              <a:t>Let's check the contents of the directory again; and it's empty.</a:t>
            </a:r>
          </a:p>
        </p:txBody>
      </p:sp>
      <p:pic>
        <p:nvPicPr>
          <p:cNvPr id="19" name="Immagine 18">
            <a:extLst>
              <a:ext uri="{FF2B5EF4-FFF2-40B4-BE49-F238E27FC236}">
                <a16:creationId xmlns:a16="http://schemas.microsoft.com/office/drawing/2014/main" id="{8509FBE4-9EC7-01E7-23D4-730CE4364CCF}"/>
              </a:ext>
            </a:extLst>
          </p:cNvPr>
          <p:cNvPicPr>
            <a:picLocks noChangeAspect="1"/>
          </p:cNvPicPr>
          <p:nvPr/>
        </p:nvPicPr>
        <p:blipFill>
          <a:blip r:embed="rId9"/>
          <a:stretch>
            <a:fillRect/>
          </a:stretch>
        </p:blipFill>
        <p:spPr>
          <a:xfrm>
            <a:off x="539552" y="4312488"/>
            <a:ext cx="6677488" cy="2490639"/>
          </a:xfrm>
          <a:prstGeom prst="rect">
            <a:avLst/>
          </a:prstGeom>
        </p:spPr>
      </p:pic>
      <p:sp>
        <p:nvSpPr>
          <p:cNvPr id="20" name="Ovale 19">
            <a:extLst>
              <a:ext uri="{FF2B5EF4-FFF2-40B4-BE49-F238E27FC236}">
                <a16:creationId xmlns:a16="http://schemas.microsoft.com/office/drawing/2014/main" id="{B2F4CF6E-CF2C-851C-9BF7-934881B482F6}"/>
              </a:ext>
            </a:extLst>
          </p:cNvPr>
          <p:cNvSpPr/>
          <p:nvPr/>
        </p:nvSpPr>
        <p:spPr>
          <a:xfrm>
            <a:off x="2447269" y="4578714"/>
            <a:ext cx="1692684" cy="3025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1" name="Ovale 20">
            <a:extLst>
              <a:ext uri="{FF2B5EF4-FFF2-40B4-BE49-F238E27FC236}">
                <a16:creationId xmlns:a16="http://schemas.microsoft.com/office/drawing/2014/main" id="{7C2EBAC9-D8CA-4DD3-E30C-265B2AA8E9AC}"/>
              </a:ext>
            </a:extLst>
          </p:cNvPr>
          <p:cNvSpPr/>
          <p:nvPr/>
        </p:nvSpPr>
        <p:spPr>
          <a:xfrm>
            <a:off x="2618948" y="4795048"/>
            <a:ext cx="2529115" cy="3258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2" name="Ovale 21">
            <a:extLst>
              <a:ext uri="{FF2B5EF4-FFF2-40B4-BE49-F238E27FC236}">
                <a16:creationId xmlns:a16="http://schemas.microsoft.com/office/drawing/2014/main" id="{8F66836B-D1DC-BFB8-C661-5528FEB8A0D2}"/>
              </a:ext>
            </a:extLst>
          </p:cNvPr>
          <p:cNvSpPr/>
          <p:nvPr/>
        </p:nvSpPr>
        <p:spPr>
          <a:xfrm>
            <a:off x="2669992" y="5406552"/>
            <a:ext cx="2982127" cy="3025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3" name="Ovale 22">
            <a:extLst>
              <a:ext uri="{FF2B5EF4-FFF2-40B4-BE49-F238E27FC236}">
                <a16:creationId xmlns:a16="http://schemas.microsoft.com/office/drawing/2014/main" id="{E19B7818-4FC8-19CC-A4AE-C33D092A2167}"/>
              </a:ext>
            </a:extLst>
          </p:cNvPr>
          <p:cNvSpPr/>
          <p:nvPr/>
        </p:nvSpPr>
        <p:spPr>
          <a:xfrm>
            <a:off x="462785" y="5600059"/>
            <a:ext cx="316147" cy="2180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99488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5" grpId="0" animBg="1"/>
      <p:bldP spid="17" grpId="0" animBg="1"/>
      <p:bldP spid="20" grpId="0" animBg="1"/>
      <p:bldP spid="21" grpId="0" animBg="1"/>
      <p:bldP spid="22"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4D520-8A8F-DF41-7F78-525CAEF6AE71}"/>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B1B70EB5-AAE2-AA5E-3C56-0E172384C899}"/>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74D9B6F9-C283-D995-D740-38BD53AFC48D}"/>
              </a:ext>
            </a:extLst>
          </p:cNvPr>
          <p:cNvSpPr/>
          <p:nvPr/>
        </p:nvSpPr>
        <p:spPr>
          <a:xfrm>
            <a:off x="246422" y="548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5CE14BD8-6068-7A91-7906-692193A77112}"/>
              </a:ext>
            </a:extLst>
          </p:cNvPr>
          <p:cNvSpPr txBox="1"/>
          <p:nvPr/>
        </p:nvSpPr>
        <p:spPr>
          <a:xfrm>
            <a:off x="2411760" y="942279"/>
            <a:ext cx="4612340" cy="369332"/>
          </a:xfrm>
          <a:prstGeom prst="rect">
            <a:avLst/>
          </a:prstGeom>
          <a:solidFill>
            <a:schemeClr val="accent1"/>
          </a:solidFill>
        </p:spPr>
        <p:txBody>
          <a:bodyPr wrap="square">
            <a:spAutoFit/>
          </a:bodyPr>
          <a:lstStyle/>
          <a:p>
            <a:pPr algn="l">
              <a:buNone/>
            </a:pPr>
            <a:r>
              <a:rPr lang="en-US" i="0" dirty="0">
                <a:solidFill>
                  <a:schemeClr val="bg1"/>
                </a:solidFill>
                <a:effectLst/>
                <a:latin typeface="Udemy Sans"/>
              </a:rPr>
              <a:t>To list all available packages run </a:t>
            </a:r>
            <a:r>
              <a:rPr lang="en-US" b="1" i="0" dirty="0">
                <a:solidFill>
                  <a:schemeClr val="bg1"/>
                </a:solidFill>
                <a:effectLst/>
                <a:latin typeface="Udemy Sans"/>
              </a:rPr>
              <a:t>apt list</a:t>
            </a:r>
            <a:r>
              <a:rPr lang="en-US" i="0" dirty="0">
                <a:solidFill>
                  <a:schemeClr val="bg1"/>
                </a:solidFill>
                <a:effectLst/>
                <a:latin typeface="Udemy Sans"/>
              </a:rPr>
              <a:t>.</a:t>
            </a:r>
          </a:p>
        </p:txBody>
      </p:sp>
      <p:pic>
        <p:nvPicPr>
          <p:cNvPr id="10" name="Immagine 9">
            <a:extLst>
              <a:ext uri="{FF2B5EF4-FFF2-40B4-BE49-F238E27FC236}">
                <a16:creationId xmlns:a16="http://schemas.microsoft.com/office/drawing/2014/main" id="{8A41F9B0-8546-48DF-2731-92DE4B16736A}"/>
              </a:ext>
            </a:extLst>
          </p:cNvPr>
          <p:cNvPicPr>
            <a:picLocks noChangeAspect="1"/>
          </p:cNvPicPr>
          <p:nvPr/>
        </p:nvPicPr>
        <p:blipFill>
          <a:blip r:embed="rId7"/>
          <a:stretch>
            <a:fillRect/>
          </a:stretch>
        </p:blipFill>
        <p:spPr>
          <a:xfrm>
            <a:off x="395536" y="1311611"/>
            <a:ext cx="4823878" cy="5418290"/>
          </a:xfrm>
          <a:prstGeom prst="rect">
            <a:avLst/>
          </a:prstGeom>
        </p:spPr>
      </p:pic>
      <p:pic>
        <p:nvPicPr>
          <p:cNvPr id="14" name="Immagine 13">
            <a:extLst>
              <a:ext uri="{FF2B5EF4-FFF2-40B4-BE49-F238E27FC236}">
                <a16:creationId xmlns:a16="http://schemas.microsoft.com/office/drawing/2014/main" id="{93291AE4-5C84-7C12-DCC4-EB83B1F0045E}"/>
              </a:ext>
            </a:extLst>
          </p:cNvPr>
          <p:cNvPicPr>
            <a:picLocks noChangeAspect="1"/>
          </p:cNvPicPr>
          <p:nvPr/>
        </p:nvPicPr>
        <p:blipFill>
          <a:blip r:embed="rId8"/>
          <a:stretch>
            <a:fillRect/>
          </a:stretch>
        </p:blipFill>
        <p:spPr>
          <a:xfrm>
            <a:off x="1116030" y="2548813"/>
            <a:ext cx="6911939" cy="1760373"/>
          </a:xfrm>
          <a:prstGeom prst="rect">
            <a:avLst/>
          </a:prstGeom>
        </p:spPr>
      </p:pic>
      <p:sp>
        <p:nvSpPr>
          <p:cNvPr id="16" name="Ovale 15">
            <a:extLst>
              <a:ext uri="{FF2B5EF4-FFF2-40B4-BE49-F238E27FC236}">
                <a16:creationId xmlns:a16="http://schemas.microsoft.com/office/drawing/2014/main" id="{F64C5970-A212-D69D-A46A-7B9F694A8AE4}"/>
              </a:ext>
            </a:extLst>
          </p:cNvPr>
          <p:cNvSpPr/>
          <p:nvPr/>
        </p:nvSpPr>
        <p:spPr>
          <a:xfrm>
            <a:off x="3275856" y="2852936"/>
            <a:ext cx="1872208" cy="3626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 name="Ovale 17">
            <a:extLst>
              <a:ext uri="{FF2B5EF4-FFF2-40B4-BE49-F238E27FC236}">
                <a16:creationId xmlns:a16="http://schemas.microsoft.com/office/drawing/2014/main" id="{60E881CD-B885-C2A3-139E-744B90F60250}"/>
              </a:ext>
            </a:extLst>
          </p:cNvPr>
          <p:cNvSpPr/>
          <p:nvPr/>
        </p:nvSpPr>
        <p:spPr>
          <a:xfrm>
            <a:off x="971600" y="3444145"/>
            <a:ext cx="855712" cy="3626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77874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0730C-1B56-44F5-6EE7-E75A10D406F3}"/>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B76AE634-C682-60CD-ACA0-4BA548A96FB0}"/>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624D3C82-947F-AC35-2FCB-1FCA4E938421}"/>
              </a:ext>
            </a:extLst>
          </p:cNvPr>
          <p:cNvSpPr/>
          <p:nvPr/>
        </p:nvSpPr>
        <p:spPr>
          <a:xfrm>
            <a:off x="246422" y="548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69CF49C2-8305-1362-657C-9047D173D9F5}"/>
              </a:ext>
            </a:extLst>
          </p:cNvPr>
          <p:cNvSpPr txBox="1"/>
          <p:nvPr/>
        </p:nvSpPr>
        <p:spPr>
          <a:xfrm>
            <a:off x="2411760" y="942279"/>
            <a:ext cx="4612340" cy="923330"/>
          </a:xfrm>
          <a:prstGeom prst="rect">
            <a:avLst/>
          </a:prstGeom>
          <a:solidFill>
            <a:schemeClr val="accent1"/>
          </a:solidFill>
        </p:spPr>
        <p:txBody>
          <a:bodyPr wrap="square">
            <a:spAutoFit/>
          </a:bodyPr>
          <a:lstStyle/>
          <a:p>
            <a:r>
              <a:rPr lang="en-US" dirty="0">
                <a:solidFill>
                  <a:schemeClr val="bg1"/>
                </a:solidFill>
              </a:rPr>
              <a:t>To search whether a specific package is available, filter the output with the grep command</a:t>
            </a:r>
            <a:endParaRPr lang="en-US" i="0" dirty="0">
              <a:solidFill>
                <a:schemeClr val="bg1"/>
              </a:solidFill>
              <a:effectLst/>
              <a:latin typeface="Udemy Sans"/>
            </a:endParaRPr>
          </a:p>
        </p:txBody>
      </p:sp>
      <p:pic>
        <p:nvPicPr>
          <p:cNvPr id="4" name="Immagine 3">
            <a:extLst>
              <a:ext uri="{FF2B5EF4-FFF2-40B4-BE49-F238E27FC236}">
                <a16:creationId xmlns:a16="http://schemas.microsoft.com/office/drawing/2014/main" id="{B89DB2FD-985A-FF3A-ED46-CE7A3B3EFFEE}"/>
              </a:ext>
            </a:extLst>
          </p:cNvPr>
          <p:cNvPicPr>
            <a:picLocks noChangeAspect="1"/>
          </p:cNvPicPr>
          <p:nvPr/>
        </p:nvPicPr>
        <p:blipFill>
          <a:blip r:embed="rId7"/>
          <a:stretch>
            <a:fillRect/>
          </a:stretch>
        </p:blipFill>
        <p:spPr>
          <a:xfrm>
            <a:off x="750239" y="1979859"/>
            <a:ext cx="7643522" cy="4511431"/>
          </a:xfrm>
          <a:prstGeom prst="rect">
            <a:avLst/>
          </a:prstGeom>
        </p:spPr>
      </p:pic>
      <p:sp>
        <p:nvSpPr>
          <p:cNvPr id="6" name="Ovale 5">
            <a:extLst>
              <a:ext uri="{FF2B5EF4-FFF2-40B4-BE49-F238E27FC236}">
                <a16:creationId xmlns:a16="http://schemas.microsoft.com/office/drawing/2014/main" id="{CBBC599E-9793-2675-D558-997AB5F7B73E}"/>
              </a:ext>
            </a:extLst>
          </p:cNvPr>
          <p:cNvSpPr/>
          <p:nvPr/>
        </p:nvSpPr>
        <p:spPr>
          <a:xfrm>
            <a:off x="2987824" y="2276872"/>
            <a:ext cx="2160240" cy="3355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39426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5A222-4149-55C8-898E-6774C49034B7}"/>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F1ABE327-4A5C-645B-B081-240285C0E97F}"/>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5F15FC63-23B0-C2F4-5276-A08002EE995C}"/>
              </a:ext>
            </a:extLst>
          </p:cNvPr>
          <p:cNvSpPr/>
          <p:nvPr/>
        </p:nvSpPr>
        <p:spPr>
          <a:xfrm>
            <a:off x="246422" y="548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BDA9DFC1-AE33-108A-08C7-74A2F45A5F59}"/>
              </a:ext>
            </a:extLst>
          </p:cNvPr>
          <p:cNvSpPr txBox="1"/>
          <p:nvPr/>
        </p:nvSpPr>
        <p:spPr>
          <a:xfrm>
            <a:off x="2411760" y="942279"/>
            <a:ext cx="4612340" cy="923330"/>
          </a:xfrm>
          <a:prstGeom prst="rect">
            <a:avLst/>
          </a:prstGeom>
          <a:solidFill>
            <a:schemeClr val="accent1"/>
          </a:solidFill>
        </p:spPr>
        <p:txBody>
          <a:bodyPr wrap="square">
            <a:spAutoFit/>
          </a:bodyPr>
          <a:lstStyle/>
          <a:p>
            <a:r>
              <a:rPr lang="en-US" dirty="0">
                <a:solidFill>
                  <a:schemeClr val="bg1"/>
                </a:solidFill>
              </a:rPr>
              <a:t>To find packages whose description contains a word or a phrase run apt search in the phrase between double quotes</a:t>
            </a:r>
            <a:endParaRPr lang="en-US" i="0" dirty="0">
              <a:solidFill>
                <a:schemeClr val="bg1"/>
              </a:solidFill>
              <a:effectLst/>
              <a:latin typeface="Udemy Sans"/>
            </a:endParaRPr>
          </a:p>
        </p:txBody>
      </p:sp>
      <p:pic>
        <p:nvPicPr>
          <p:cNvPr id="7" name="Immagine 6">
            <a:extLst>
              <a:ext uri="{FF2B5EF4-FFF2-40B4-BE49-F238E27FC236}">
                <a16:creationId xmlns:a16="http://schemas.microsoft.com/office/drawing/2014/main" id="{2901F103-1CA3-17E7-EC98-4ACD29D9FBBD}"/>
              </a:ext>
            </a:extLst>
          </p:cNvPr>
          <p:cNvPicPr>
            <a:picLocks noChangeAspect="1"/>
          </p:cNvPicPr>
          <p:nvPr/>
        </p:nvPicPr>
        <p:blipFill>
          <a:blip r:embed="rId7"/>
          <a:stretch>
            <a:fillRect/>
          </a:stretch>
        </p:blipFill>
        <p:spPr>
          <a:xfrm>
            <a:off x="1105922" y="1865609"/>
            <a:ext cx="7148179" cy="3635055"/>
          </a:xfrm>
          <a:prstGeom prst="rect">
            <a:avLst/>
          </a:prstGeom>
        </p:spPr>
      </p:pic>
      <p:sp>
        <p:nvSpPr>
          <p:cNvPr id="9" name="Ovale 8">
            <a:extLst>
              <a:ext uri="{FF2B5EF4-FFF2-40B4-BE49-F238E27FC236}">
                <a16:creationId xmlns:a16="http://schemas.microsoft.com/office/drawing/2014/main" id="{AB50787F-EEE4-0119-EC48-F310E18DB326}"/>
              </a:ext>
            </a:extLst>
          </p:cNvPr>
          <p:cNvSpPr/>
          <p:nvPr/>
        </p:nvSpPr>
        <p:spPr>
          <a:xfrm>
            <a:off x="3239852" y="2204864"/>
            <a:ext cx="2664296" cy="3355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65494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9C049-B9FE-49B3-664D-7FAEFD0ABD18}"/>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2141B69E-BA9A-A787-33C7-09905B2D8103}"/>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59FF1116-FD03-BD54-A75B-F31C7D2D7553}"/>
              </a:ext>
            </a:extLst>
          </p:cNvPr>
          <p:cNvSpPr/>
          <p:nvPr/>
        </p:nvSpPr>
        <p:spPr>
          <a:xfrm>
            <a:off x="246422" y="548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591754FC-F831-1F54-CAAE-47BF51FE6194}"/>
              </a:ext>
            </a:extLst>
          </p:cNvPr>
          <p:cNvSpPr txBox="1"/>
          <p:nvPr/>
        </p:nvSpPr>
        <p:spPr>
          <a:xfrm>
            <a:off x="1979712" y="1052736"/>
            <a:ext cx="6408712" cy="646331"/>
          </a:xfrm>
          <a:prstGeom prst="rect">
            <a:avLst/>
          </a:prstGeom>
          <a:solidFill>
            <a:schemeClr val="accent1"/>
          </a:solidFill>
        </p:spPr>
        <p:txBody>
          <a:bodyPr wrap="square">
            <a:spAutoFit/>
          </a:bodyPr>
          <a:lstStyle/>
          <a:p>
            <a:r>
              <a:rPr lang="en-US" dirty="0">
                <a:solidFill>
                  <a:schemeClr val="bg1"/>
                </a:solidFill>
              </a:rPr>
              <a:t>To get a list of only the installed packages add the - -installed option.</a:t>
            </a:r>
          </a:p>
        </p:txBody>
      </p:sp>
      <p:pic>
        <p:nvPicPr>
          <p:cNvPr id="4" name="Immagine 3">
            <a:extLst>
              <a:ext uri="{FF2B5EF4-FFF2-40B4-BE49-F238E27FC236}">
                <a16:creationId xmlns:a16="http://schemas.microsoft.com/office/drawing/2014/main" id="{6E0DB053-F5EF-A1DF-5A3A-500A73E2F30A}"/>
              </a:ext>
            </a:extLst>
          </p:cNvPr>
          <p:cNvPicPr>
            <a:picLocks noChangeAspect="1"/>
          </p:cNvPicPr>
          <p:nvPr/>
        </p:nvPicPr>
        <p:blipFill>
          <a:blip r:embed="rId7"/>
          <a:stretch>
            <a:fillRect/>
          </a:stretch>
        </p:blipFill>
        <p:spPr>
          <a:xfrm>
            <a:off x="1404220" y="1844824"/>
            <a:ext cx="6335559" cy="4547296"/>
          </a:xfrm>
          <a:prstGeom prst="rect">
            <a:avLst/>
          </a:prstGeom>
        </p:spPr>
      </p:pic>
      <p:sp>
        <p:nvSpPr>
          <p:cNvPr id="6" name="Ovale 5">
            <a:extLst>
              <a:ext uri="{FF2B5EF4-FFF2-40B4-BE49-F238E27FC236}">
                <a16:creationId xmlns:a16="http://schemas.microsoft.com/office/drawing/2014/main" id="{073506BA-21B3-9212-F5F5-466092931DD8}"/>
              </a:ext>
            </a:extLst>
          </p:cNvPr>
          <p:cNvSpPr/>
          <p:nvPr/>
        </p:nvSpPr>
        <p:spPr>
          <a:xfrm>
            <a:off x="3275856" y="2060848"/>
            <a:ext cx="1872208"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1" name="Immagine 10">
            <a:extLst>
              <a:ext uri="{FF2B5EF4-FFF2-40B4-BE49-F238E27FC236}">
                <a16:creationId xmlns:a16="http://schemas.microsoft.com/office/drawing/2014/main" id="{77900B35-C871-358E-1749-D7CE814A00E4}"/>
              </a:ext>
            </a:extLst>
          </p:cNvPr>
          <p:cNvPicPr>
            <a:picLocks noChangeAspect="1"/>
          </p:cNvPicPr>
          <p:nvPr/>
        </p:nvPicPr>
        <p:blipFill>
          <a:blip r:embed="rId8"/>
          <a:stretch>
            <a:fillRect/>
          </a:stretch>
        </p:blipFill>
        <p:spPr>
          <a:xfrm>
            <a:off x="2002868" y="2996952"/>
            <a:ext cx="6569009" cy="1943268"/>
          </a:xfrm>
          <a:prstGeom prst="rect">
            <a:avLst/>
          </a:prstGeom>
        </p:spPr>
      </p:pic>
      <p:sp>
        <p:nvSpPr>
          <p:cNvPr id="12" name="Ovale 11">
            <a:extLst>
              <a:ext uri="{FF2B5EF4-FFF2-40B4-BE49-F238E27FC236}">
                <a16:creationId xmlns:a16="http://schemas.microsoft.com/office/drawing/2014/main" id="{190A1EF8-60FD-3645-7E85-943A5B8A9C1B}"/>
              </a:ext>
            </a:extLst>
          </p:cNvPr>
          <p:cNvSpPr/>
          <p:nvPr/>
        </p:nvSpPr>
        <p:spPr>
          <a:xfrm>
            <a:off x="4084690" y="3298112"/>
            <a:ext cx="2714092" cy="4425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Ovale 12">
            <a:extLst>
              <a:ext uri="{FF2B5EF4-FFF2-40B4-BE49-F238E27FC236}">
                <a16:creationId xmlns:a16="http://schemas.microsoft.com/office/drawing/2014/main" id="{809096DC-09BD-729E-602A-88923311BF7E}"/>
              </a:ext>
            </a:extLst>
          </p:cNvPr>
          <p:cNvSpPr/>
          <p:nvPr/>
        </p:nvSpPr>
        <p:spPr>
          <a:xfrm>
            <a:off x="1907704" y="3968586"/>
            <a:ext cx="550934" cy="4271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67717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1B61E-1DDF-2D39-093D-323B20015CE2}"/>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BA2822E6-99FB-6FA8-EB29-FE74C274366B}"/>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8898590B-1F65-5935-398B-87297D6A3CEA}"/>
              </a:ext>
            </a:extLst>
          </p:cNvPr>
          <p:cNvSpPr/>
          <p:nvPr/>
        </p:nvSpPr>
        <p:spPr>
          <a:xfrm>
            <a:off x="246422" y="548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2B2291D7-60AC-7CB5-589B-FC436435C383}"/>
              </a:ext>
            </a:extLst>
          </p:cNvPr>
          <p:cNvSpPr txBox="1"/>
          <p:nvPr/>
        </p:nvSpPr>
        <p:spPr>
          <a:xfrm>
            <a:off x="1187624" y="935510"/>
            <a:ext cx="6408712" cy="923330"/>
          </a:xfrm>
          <a:prstGeom prst="rect">
            <a:avLst/>
          </a:prstGeom>
          <a:solidFill>
            <a:schemeClr val="accent1"/>
          </a:solidFill>
        </p:spPr>
        <p:txBody>
          <a:bodyPr wrap="square">
            <a:spAutoFit/>
          </a:bodyPr>
          <a:lstStyle/>
          <a:p>
            <a:r>
              <a:rPr lang="en-US" dirty="0">
                <a:solidFill>
                  <a:schemeClr val="bg1"/>
                </a:solidFill>
              </a:rPr>
              <a:t>To find information about an available or uninstalled package including its dependencies, download size and the description of its contents run </a:t>
            </a:r>
            <a:r>
              <a:rPr lang="en-US" b="1" dirty="0">
                <a:solidFill>
                  <a:schemeClr val="bg1"/>
                </a:solidFill>
              </a:rPr>
              <a:t>apt show </a:t>
            </a:r>
            <a:r>
              <a:rPr lang="en-US" dirty="0">
                <a:solidFill>
                  <a:schemeClr val="bg1"/>
                </a:solidFill>
              </a:rPr>
              <a:t>and the package name</a:t>
            </a:r>
          </a:p>
        </p:txBody>
      </p:sp>
      <p:pic>
        <p:nvPicPr>
          <p:cNvPr id="10" name="Immagine 9">
            <a:extLst>
              <a:ext uri="{FF2B5EF4-FFF2-40B4-BE49-F238E27FC236}">
                <a16:creationId xmlns:a16="http://schemas.microsoft.com/office/drawing/2014/main" id="{2399F57F-F62D-0C10-52D5-5491E1AB0341}"/>
              </a:ext>
            </a:extLst>
          </p:cNvPr>
          <p:cNvPicPr>
            <a:picLocks noChangeAspect="1"/>
          </p:cNvPicPr>
          <p:nvPr/>
        </p:nvPicPr>
        <p:blipFill>
          <a:blip r:embed="rId7"/>
          <a:stretch>
            <a:fillRect/>
          </a:stretch>
        </p:blipFill>
        <p:spPr>
          <a:xfrm>
            <a:off x="1187624" y="2072233"/>
            <a:ext cx="6408712" cy="4730894"/>
          </a:xfrm>
          <a:prstGeom prst="rect">
            <a:avLst/>
          </a:prstGeom>
        </p:spPr>
      </p:pic>
      <p:sp>
        <p:nvSpPr>
          <p:cNvPr id="14" name="Ovale 13">
            <a:extLst>
              <a:ext uri="{FF2B5EF4-FFF2-40B4-BE49-F238E27FC236}">
                <a16:creationId xmlns:a16="http://schemas.microsoft.com/office/drawing/2014/main" id="{1CB2B80E-A236-088F-6D54-ED669AC9623E}"/>
              </a:ext>
            </a:extLst>
          </p:cNvPr>
          <p:cNvSpPr/>
          <p:nvPr/>
        </p:nvSpPr>
        <p:spPr>
          <a:xfrm>
            <a:off x="3059832" y="2348880"/>
            <a:ext cx="1584176" cy="3477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02321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E6E8E-80F9-5F17-9025-FDD2E1AF8236}"/>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DA4A7E4C-B6C4-97F1-5329-9FC25148DD49}"/>
              </a:ext>
            </a:extLst>
          </p:cNvPr>
          <p:cNvGraphicFramePr/>
          <p:nvPr>
            <p:extLst>
              <p:ext uri="{D42A27DB-BD31-4B8C-83A1-F6EECF244321}">
                <p14:modId xmlns:p14="http://schemas.microsoft.com/office/powerpoint/2010/main" val="2667067533"/>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4E0507DF-6FCC-8464-53BF-BD62ECD4EDF5}"/>
              </a:ext>
            </a:extLst>
          </p:cNvPr>
          <p:cNvSpPr/>
          <p:nvPr/>
        </p:nvSpPr>
        <p:spPr>
          <a:xfrm>
            <a:off x="507432" y="25824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E8EF8F9F-13D9-EF87-8B9B-F74E5675D1E7}"/>
              </a:ext>
            </a:extLst>
          </p:cNvPr>
          <p:cNvSpPr txBox="1"/>
          <p:nvPr/>
        </p:nvSpPr>
        <p:spPr>
          <a:xfrm>
            <a:off x="2286000" y="1166843"/>
            <a:ext cx="4572000" cy="3693319"/>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Most applications on Linux are </a:t>
            </a:r>
            <a:r>
              <a:rPr lang="en-US" b="0" i="0" dirty="0" err="1">
                <a:solidFill>
                  <a:schemeClr val="bg1"/>
                </a:solidFill>
                <a:effectLst/>
                <a:latin typeface="Udemy Sans"/>
              </a:rPr>
              <a:t>OpenSource</a:t>
            </a:r>
            <a:r>
              <a:rPr lang="en-US" b="0" i="0" dirty="0">
                <a:solidFill>
                  <a:schemeClr val="bg1"/>
                </a:solidFill>
                <a:effectLst/>
                <a:latin typeface="Udemy Sans"/>
              </a:rPr>
              <a:t>.</a:t>
            </a:r>
          </a:p>
          <a:p>
            <a:pPr algn="l">
              <a:buNone/>
            </a:pPr>
            <a:r>
              <a:rPr lang="en-US" b="0" i="0" dirty="0">
                <a:solidFill>
                  <a:schemeClr val="bg1"/>
                </a:solidFill>
                <a:effectLst/>
                <a:latin typeface="Udemy Sans"/>
              </a:rPr>
              <a:t>We are provided with the source files of the application, and in order to run it on our platform, we have to either compile the sources or install it from a binary package.</a:t>
            </a:r>
          </a:p>
          <a:p>
            <a:pPr algn="l">
              <a:buNone/>
            </a:pPr>
            <a:r>
              <a:rPr lang="en-US" b="0" i="0" dirty="0">
                <a:solidFill>
                  <a:schemeClr val="bg1"/>
                </a:solidFill>
                <a:effectLst/>
                <a:latin typeface="Udemy Sans"/>
              </a:rPr>
              <a:t>A binary package in the Linux context is an application package which contains executables as opposed to source code.</a:t>
            </a:r>
          </a:p>
          <a:p>
            <a:pPr algn="l">
              <a:buNone/>
            </a:pPr>
            <a:r>
              <a:rPr lang="en-US" b="0" i="0" dirty="0">
                <a:solidFill>
                  <a:schemeClr val="bg1"/>
                </a:solidFill>
                <a:effectLst/>
                <a:latin typeface="Udemy Sans"/>
              </a:rPr>
              <a:t>The executables are the outcome of the compilation process. In this lecture will discuss how to manage the software applications on Ubuntu and other Debian based distributions like Linux Mint, MX Linux or Kali using </a:t>
            </a:r>
            <a:r>
              <a:rPr lang="en-US" b="1" i="0" u="sng" dirty="0" err="1">
                <a:solidFill>
                  <a:schemeClr val="bg1"/>
                </a:solidFill>
                <a:effectLst/>
                <a:latin typeface="Udemy Sans"/>
              </a:rPr>
              <a:t>dpkg</a:t>
            </a:r>
            <a:r>
              <a:rPr lang="en-US" b="0" i="0" dirty="0">
                <a:solidFill>
                  <a:schemeClr val="bg1"/>
                </a:solidFill>
                <a:effectLst/>
                <a:latin typeface="Udemy Sans"/>
              </a:rPr>
              <a:t>.</a:t>
            </a:r>
          </a:p>
        </p:txBody>
      </p:sp>
      <p:sp>
        <p:nvSpPr>
          <p:cNvPr id="7" name="CasellaDiTesto 6">
            <a:extLst>
              <a:ext uri="{FF2B5EF4-FFF2-40B4-BE49-F238E27FC236}">
                <a16:creationId xmlns:a16="http://schemas.microsoft.com/office/drawing/2014/main" id="{762BEF84-017C-A58F-C6A5-59E8B141546E}"/>
              </a:ext>
            </a:extLst>
          </p:cNvPr>
          <p:cNvSpPr txBox="1"/>
          <p:nvPr/>
        </p:nvSpPr>
        <p:spPr>
          <a:xfrm>
            <a:off x="2270357" y="4952493"/>
            <a:ext cx="4572000" cy="1477328"/>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Deb is the installation package format used by all Debian based distributions.</a:t>
            </a:r>
          </a:p>
          <a:p>
            <a:pPr algn="l">
              <a:buNone/>
            </a:pPr>
            <a:r>
              <a:rPr lang="en-US" b="0" i="0" dirty="0">
                <a:solidFill>
                  <a:schemeClr val="bg1"/>
                </a:solidFill>
                <a:effectLst/>
                <a:latin typeface="Udemy Sans"/>
              </a:rPr>
              <a:t>This is an archive that contains other files, including the executable application that</a:t>
            </a:r>
          </a:p>
          <a:p>
            <a:pPr algn="l"/>
            <a:r>
              <a:rPr lang="en-US" b="0" i="0" dirty="0">
                <a:solidFill>
                  <a:schemeClr val="bg1"/>
                </a:solidFill>
                <a:effectLst/>
                <a:latin typeface="Udemy Sans"/>
              </a:rPr>
              <a:t>was already compiled.</a:t>
            </a:r>
          </a:p>
        </p:txBody>
      </p:sp>
    </p:spTree>
    <p:extLst>
      <p:ext uri="{BB962C8B-B14F-4D97-AF65-F5344CB8AC3E}">
        <p14:creationId xmlns:p14="http://schemas.microsoft.com/office/powerpoint/2010/main" val="161743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9E244-22B9-7FB0-F85E-EB2FFAA7C165}"/>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397B558D-C43C-063A-DCF5-F2486D82A1F2}"/>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4965176F-D9BE-9D4C-87D9-7476AD60C10A}"/>
              </a:ext>
            </a:extLst>
          </p:cNvPr>
          <p:cNvSpPr/>
          <p:nvPr/>
        </p:nvSpPr>
        <p:spPr>
          <a:xfrm>
            <a:off x="246422" y="548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4D0FE252-FBA6-C9D8-A6B4-2A81EE0819A4}"/>
              </a:ext>
            </a:extLst>
          </p:cNvPr>
          <p:cNvSpPr txBox="1"/>
          <p:nvPr/>
        </p:nvSpPr>
        <p:spPr>
          <a:xfrm>
            <a:off x="1187624" y="935510"/>
            <a:ext cx="6408712" cy="923330"/>
          </a:xfrm>
          <a:prstGeom prst="rect">
            <a:avLst/>
          </a:prstGeom>
          <a:solidFill>
            <a:schemeClr val="accent1"/>
          </a:solidFill>
        </p:spPr>
        <p:txBody>
          <a:bodyPr wrap="square">
            <a:spAutoFit/>
          </a:bodyPr>
          <a:lstStyle/>
          <a:p>
            <a:r>
              <a:rPr lang="en-US" dirty="0">
                <a:solidFill>
                  <a:schemeClr val="bg1"/>
                </a:solidFill>
              </a:rPr>
              <a:t>There are also graphical package managers, </a:t>
            </a:r>
            <a:r>
              <a:rPr lang="en-US" b="1" dirty="0">
                <a:solidFill>
                  <a:schemeClr val="bg1"/>
                </a:solidFill>
              </a:rPr>
              <a:t>aptitude or synaptic </a:t>
            </a:r>
            <a:r>
              <a:rPr lang="en-US" dirty="0">
                <a:solidFill>
                  <a:schemeClr val="bg1"/>
                </a:solidFill>
              </a:rPr>
              <a:t>being some of them. They enable you to install, upgrade and remove software packages in a user friendly way</a:t>
            </a:r>
          </a:p>
        </p:txBody>
      </p:sp>
      <p:pic>
        <p:nvPicPr>
          <p:cNvPr id="4" name="Immagine 3">
            <a:extLst>
              <a:ext uri="{FF2B5EF4-FFF2-40B4-BE49-F238E27FC236}">
                <a16:creationId xmlns:a16="http://schemas.microsoft.com/office/drawing/2014/main" id="{DEFF795B-EB7C-D046-30AA-623A1E3AC65A}"/>
              </a:ext>
            </a:extLst>
          </p:cNvPr>
          <p:cNvPicPr>
            <a:picLocks noChangeAspect="1"/>
          </p:cNvPicPr>
          <p:nvPr/>
        </p:nvPicPr>
        <p:blipFill>
          <a:blip r:embed="rId7"/>
          <a:stretch>
            <a:fillRect/>
          </a:stretch>
        </p:blipFill>
        <p:spPr>
          <a:xfrm>
            <a:off x="797369" y="1885317"/>
            <a:ext cx="7862778" cy="4917810"/>
          </a:xfrm>
          <a:prstGeom prst="rect">
            <a:avLst/>
          </a:prstGeom>
        </p:spPr>
      </p:pic>
      <p:sp>
        <p:nvSpPr>
          <p:cNvPr id="6" name="Ovale 5">
            <a:extLst>
              <a:ext uri="{FF2B5EF4-FFF2-40B4-BE49-F238E27FC236}">
                <a16:creationId xmlns:a16="http://schemas.microsoft.com/office/drawing/2014/main" id="{9A5E6A5B-EEEF-5EBE-385A-2FFFC58BDA9E}"/>
              </a:ext>
            </a:extLst>
          </p:cNvPr>
          <p:cNvSpPr/>
          <p:nvPr/>
        </p:nvSpPr>
        <p:spPr>
          <a:xfrm>
            <a:off x="2915816" y="2132856"/>
            <a:ext cx="2160240" cy="3947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 name="Immagine 8">
            <a:extLst>
              <a:ext uri="{FF2B5EF4-FFF2-40B4-BE49-F238E27FC236}">
                <a16:creationId xmlns:a16="http://schemas.microsoft.com/office/drawing/2014/main" id="{EA5259FE-03A2-19C6-D88B-1E3E7D3CD8BA}"/>
              </a:ext>
            </a:extLst>
          </p:cNvPr>
          <p:cNvPicPr>
            <a:picLocks noChangeAspect="1"/>
          </p:cNvPicPr>
          <p:nvPr/>
        </p:nvPicPr>
        <p:blipFill>
          <a:blip r:embed="rId8"/>
          <a:stretch>
            <a:fillRect/>
          </a:stretch>
        </p:blipFill>
        <p:spPr>
          <a:xfrm>
            <a:off x="1176996" y="830355"/>
            <a:ext cx="6790008" cy="5197290"/>
          </a:xfrm>
          <a:prstGeom prst="rect">
            <a:avLst/>
          </a:prstGeom>
        </p:spPr>
      </p:pic>
      <p:sp>
        <p:nvSpPr>
          <p:cNvPr id="11" name="Ovale 10">
            <a:extLst>
              <a:ext uri="{FF2B5EF4-FFF2-40B4-BE49-F238E27FC236}">
                <a16:creationId xmlns:a16="http://schemas.microsoft.com/office/drawing/2014/main" id="{57D5A666-1FAF-5337-2000-F0B75ACCE62F}"/>
              </a:ext>
            </a:extLst>
          </p:cNvPr>
          <p:cNvSpPr/>
          <p:nvPr/>
        </p:nvSpPr>
        <p:spPr>
          <a:xfrm>
            <a:off x="3455876" y="1009579"/>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3" name="Immagine 12">
            <a:extLst>
              <a:ext uri="{FF2B5EF4-FFF2-40B4-BE49-F238E27FC236}">
                <a16:creationId xmlns:a16="http://schemas.microsoft.com/office/drawing/2014/main" id="{68D0AE4C-742C-F888-07AB-ED71624DD643}"/>
              </a:ext>
            </a:extLst>
          </p:cNvPr>
          <p:cNvPicPr>
            <a:picLocks noChangeAspect="1"/>
          </p:cNvPicPr>
          <p:nvPr/>
        </p:nvPicPr>
        <p:blipFill>
          <a:blip r:embed="rId9"/>
          <a:stretch>
            <a:fillRect/>
          </a:stretch>
        </p:blipFill>
        <p:spPr>
          <a:xfrm>
            <a:off x="349121" y="1705168"/>
            <a:ext cx="8346631" cy="3938105"/>
          </a:xfrm>
          <a:prstGeom prst="rect">
            <a:avLst/>
          </a:prstGeom>
        </p:spPr>
      </p:pic>
    </p:spTree>
    <p:extLst>
      <p:ext uri="{BB962C8B-B14F-4D97-AF65-F5344CB8AC3E}">
        <p14:creationId xmlns:p14="http://schemas.microsoft.com/office/powerpoint/2010/main" val="188829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0196E-E258-EBBC-8D0C-63BA58F6918F}"/>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D48F547F-8639-3AB8-C542-2730E9C716DF}"/>
              </a:ext>
            </a:extLst>
          </p:cNvPr>
          <p:cNvGraphicFramePr/>
          <p:nvPr>
            <p:extLst>
              <p:ext uri="{D42A27DB-BD31-4B8C-83A1-F6EECF244321}">
                <p14:modId xmlns:p14="http://schemas.microsoft.com/office/powerpoint/2010/main" val="2139193731"/>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D5E680A1-9626-EB46-FE9D-A58DBDDCD804}"/>
              </a:ext>
            </a:extLst>
          </p:cNvPr>
          <p:cNvSpPr/>
          <p:nvPr/>
        </p:nvSpPr>
        <p:spPr>
          <a:xfrm>
            <a:off x="246422" y="548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7" name="Immagine 6">
            <a:extLst>
              <a:ext uri="{FF2B5EF4-FFF2-40B4-BE49-F238E27FC236}">
                <a16:creationId xmlns:a16="http://schemas.microsoft.com/office/drawing/2014/main" id="{8BFA0756-ECA9-081B-E12C-1D74328D81ED}"/>
              </a:ext>
            </a:extLst>
          </p:cNvPr>
          <p:cNvPicPr>
            <a:picLocks noChangeAspect="1"/>
          </p:cNvPicPr>
          <p:nvPr/>
        </p:nvPicPr>
        <p:blipFill>
          <a:blip r:embed="rId7"/>
          <a:stretch>
            <a:fillRect/>
          </a:stretch>
        </p:blipFill>
        <p:spPr>
          <a:xfrm>
            <a:off x="395536" y="935510"/>
            <a:ext cx="3816424" cy="5948292"/>
          </a:xfrm>
          <a:prstGeom prst="rect">
            <a:avLst/>
          </a:prstGeom>
        </p:spPr>
      </p:pic>
      <p:pic>
        <p:nvPicPr>
          <p:cNvPr id="12" name="Immagine 11">
            <a:extLst>
              <a:ext uri="{FF2B5EF4-FFF2-40B4-BE49-F238E27FC236}">
                <a16:creationId xmlns:a16="http://schemas.microsoft.com/office/drawing/2014/main" id="{C404A3E1-181D-3204-5CCC-D5D1C140E4BC}"/>
              </a:ext>
            </a:extLst>
          </p:cNvPr>
          <p:cNvPicPr>
            <a:picLocks noChangeAspect="1"/>
          </p:cNvPicPr>
          <p:nvPr/>
        </p:nvPicPr>
        <p:blipFill>
          <a:blip r:embed="rId8"/>
          <a:stretch>
            <a:fillRect/>
          </a:stretch>
        </p:blipFill>
        <p:spPr>
          <a:xfrm>
            <a:off x="4203866" y="911937"/>
            <a:ext cx="4700766" cy="6045455"/>
          </a:xfrm>
          <a:prstGeom prst="rect">
            <a:avLst/>
          </a:prstGeom>
        </p:spPr>
      </p:pic>
    </p:spTree>
    <p:extLst>
      <p:ext uri="{BB962C8B-B14F-4D97-AF65-F5344CB8AC3E}">
        <p14:creationId xmlns:p14="http://schemas.microsoft.com/office/powerpoint/2010/main" val="362862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8FBE9-3A22-0487-0039-C67C06FA46B6}"/>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4581B5A0-9F04-9372-F3CB-4694CDB81B60}"/>
              </a:ext>
            </a:extLst>
          </p:cNvPr>
          <p:cNvGraphicFramePr/>
          <p:nvPr>
            <p:extLst>
              <p:ext uri="{D42A27DB-BD31-4B8C-83A1-F6EECF244321}">
                <p14:modId xmlns:p14="http://schemas.microsoft.com/office/powerpoint/2010/main" val="1234402574"/>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15CDC499-F7B7-6070-5F0B-F2E23DFBC5EC}"/>
              </a:ext>
            </a:extLst>
          </p:cNvPr>
          <p:cNvSpPr/>
          <p:nvPr/>
        </p:nvSpPr>
        <p:spPr>
          <a:xfrm>
            <a:off x="246422" y="548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a:extLst>
              <a:ext uri="{FF2B5EF4-FFF2-40B4-BE49-F238E27FC236}">
                <a16:creationId xmlns:a16="http://schemas.microsoft.com/office/drawing/2014/main" id="{46AC118D-EC14-4443-F33C-77997FCA809B}"/>
              </a:ext>
            </a:extLst>
          </p:cNvPr>
          <p:cNvPicPr>
            <a:picLocks noChangeAspect="1"/>
          </p:cNvPicPr>
          <p:nvPr/>
        </p:nvPicPr>
        <p:blipFill>
          <a:blip r:embed="rId7"/>
          <a:stretch>
            <a:fillRect/>
          </a:stretch>
        </p:blipFill>
        <p:spPr>
          <a:xfrm>
            <a:off x="539552" y="935510"/>
            <a:ext cx="4724809" cy="1463167"/>
          </a:xfrm>
          <a:prstGeom prst="rect">
            <a:avLst/>
          </a:prstGeom>
        </p:spPr>
      </p:pic>
      <p:sp>
        <p:nvSpPr>
          <p:cNvPr id="5" name="Ovale 4">
            <a:extLst>
              <a:ext uri="{FF2B5EF4-FFF2-40B4-BE49-F238E27FC236}">
                <a16:creationId xmlns:a16="http://schemas.microsoft.com/office/drawing/2014/main" id="{4A66BEB2-56D9-E355-D2E1-4CA29ABCFB0A}"/>
              </a:ext>
            </a:extLst>
          </p:cNvPr>
          <p:cNvSpPr/>
          <p:nvPr/>
        </p:nvSpPr>
        <p:spPr>
          <a:xfrm>
            <a:off x="608105" y="1268760"/>
            <a:ext cx="356754" cy="3414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 name="Immagine 8">
            <a:extLst>
              <a:ext uri="{FF2B5EF4-FFF2-40B4-BE49-F238E27FC236}">
                <a16:creationId xmlns:a16="http://schemas.microsoft.com/office/drawing/2014/main" id="{CC294219-2976-7808-A036-C12FE130CDE1}"/>
              </a:ext>
            </a:extLst>
          </p:cNvPr>
          <p:cNvPicPr>
            <a:picLocks noChangeAspect="1"/>
          </p:cNvPicPr>
          <p:nvPr/>
        </p:nvPicPr>
        <p:blipFill>
          <a:blip r:embed="rId8"/>
          <a:stretch>
            <a:fillRect/>
          </a:stretch>
        </p:blipFill>
        <p:spPr>
          <a:xfrm>
            <a:off x="572082" y="2515830"/>
            <a:ext cx="4580017" cy="1425063"/>
          </a:xfrm>
          <a:prstGeom prst="rect">
            <a:avLst/>
          </a:prstGeom>
        </p:spPr>
      </p:pic>
      <p:sp>
        <p:nvSpPr>
          <p:cNvPr id="10" name="Ovale 9">
            <a:extLst>
              <a:ext uri="{FF2B5EF4-FFF2-40B4-BE49-F238E27FC236}">
                <a16:creationId xmlns:a16="http://schemas.microsoft.com/office/drawing/2014/main" id="{8860CFA1-1B49-B101-61CF-CA138D9E3066}"/>
              </a:ext>
            </a:extLst>
          </p:cNvPr>
          <p:cNvSpPr/>
          <p:nvPr/>
        </p:nvSpPr>
        <p:spPr>
          <a:xfrm>
            <a:off x="572082" y="3114033"/>
            <a:ext cx="356754" cy="3414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3" name="Immagine 12">
            <a:extLst>
              <a:ext uri="{FF2B5EF4-FFF2-40B4-BE49-F238E27FC236}">
                <a16:creationId xmlns:a16="http://schemas.microsoft.com/office/drawing/2014/main" id="{1025C01C-63A0-283A-D001-61B3E1B65DBA}"/>
              </a:ext>
            </a:extLst>
          </p:cNvPr>
          <p:cNvPicPr>
            <a:picLocks noChangeAspect="1"/>
          </p:cNvPicPr>
          <p:nvPr/>
        </p:nvPicPr>
        <p:blipFill>
          <a:blip r:embed="rId9"/>
          <a:stretch>
            <a:fillRect/>
          </a:stretch>
        </p:blipFill>
        <p:spPr>
          <a:xfrm>
            <a:off x="517848" y="3940893"/>
            <a:ext cx="4534293" cy="1493649"/>
          </a:xfrm>
          <a:prstGeom prst="rect">
            <a:avLst/>
          </a:prstGeom>
        </p:spPr>
      </p:pic>
      <p:sp>
        <p:nvSpPr>
          <p:cNvPr id="14" name="Ovale 13">
            <a:extLst>
              <a:ext uri="{FF2B5EF4-FFF2-40B4-BE49-F238E27FC236}">
                <a16:creationId xmlns:a16="http://schemas.microsoft.com/office/drawing/2014/main" id="{ADD0D798-6C29-CA06-14BF-7ED85355A27D}"/>
              </a:ext>
            </a:extLst>
          </p:cNvPr>
          <p:cNvSpPr/>
          <p:nvPr/>
        </p:nvSpPr>
        <p:spPr>
          <a:xfrm>
            <a:off x="517848" y="4173050"/>
            <a:ext cx="356754" cy="3414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6" name="Immagine 15">
            <a:extLst>
              <a:ext uri="{FF2B5EF4-FFF2-40B4-BE49-F238E27FC236}">
                <a16:creationId xmlns:a16="http://schemas.microsoft.com/office/drawing/2014/main" id="{559F8DBC-CFBF-6CDD-3B6B-2016B9D4781A}"/>
              </a:ext>
            </a:extLst>
          </p:cNvPr>
          <p:cNvPicPr>
            <a:picLocks noChangeAspect="1"/>
          </p:cNvPicPr>
          <p:nvPr/>
        </p:nvPicPr>
        <p:blipFill>
          <a:blip r:embed="rId10"/>
          <a:stretch>
            <a:fillRect/>
          </a:stretch>
        </p:blipFill>
        <p:spPr>
          <a:xfrm>
            <a:off x="4658736" y="1093011"/>
            <a:ext cx="4503810" cy="1425063"/>
          </a:xfrm>
          <a:prstGeom prst="rect">
            <a:avLst/>
          </a:prstGeom>
        </p:spPr>
      </p:pic>
      <p:sp>
        <p:nvSpPr>
          <p:cNvPr id="19" name="Ovale 18">
            <a:extLst>
              <a:ext uri="{FF2B5EF4-FFF2-40B4-BE49-F238E27FC236}">
                <a16:creationId xmlns:a16="http://schemas.microsoft.com/office/drawing/2014/main" id="{CCA59F76-2555-758D-E86C-10B59D8A4BD3}"/>
              </a:ext>
            </a:extLst>
          </p:cNvPr>
          <p:cNvSpPr/>
          <p:nvPr/>
        </p:nvSpPr>
        <p:spPr>
          <a:xfrm>
            <a:off x="4709823" y="1667093"/>
            <a:ext cx="356754" cy="3414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1" name="Immagine 20">
            <a:extLst>
              <a:ext uri="{FF2B5EF4-FFF2-40B4-BE49-F238E27FC236}">
                <a16:creationId xmlns:a16="http://schemas.microsoft.com/office/drawing/2014/main" id="{749C8229-71D2-F619-88CE-B77D3D066EC8}"/>
              </a:ext>
            </a:extLst>
          </p:cNvPr>
          <p:cNvPicPr>
            <a:picLocks noChangeAspect="1"/>
          </p:cNvPicPr>
          <p:nvPr/>
        </p:nvPicPr>
        <p:blipFill>
          <a:blip r:embed="rId11"/>
          <a:stretch>
            <a:fillRect/>
          </a:stretch>
        </p:blipFill>
        <p:spPr>
          <a:xfrm>
            <a:off x="517848" y="5456954"/>
            <a:ext cx="4648603" cy="1005927"/>
          </a:xfrm>
          <a:prstGeom prst="rect">
            <a:avLst/>
          </a:prstGeom>
        </p:spPr>
      </p:pic>
      <p:sp>
        <p:nvSpPr>
          <p:cNvPr id="22" name="Ovale 21">
            <a:extLst>
              <a:ext uri="{FF2B5EF4-FFF2-40B4-BE49-F238E27FC236}">
                <a16:creationId xmlns:a16="http://schemas.microsoft.com/office/drawing/2014/main" id="{41F04408-F40D-C11D-ADD1-63F54919F708}"/>
              </a:ext>
            </a:extLst>
          </p:cNvPr>
          <p:cNvSpPr/>
          <p:nvPr/>
        </p:nvSpPr>
        <p:spPr>
          <a:xfrm>
            <a:off x="540803" y="5666699"/>
            <a:ext cx="356754" cy="3414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4" name="Immagine 23">
            <a:extLst>
              <a:ext uri="{FF2B5EF4-FFF2-40B4-BE49-F238E27FC236}">
                <a16:creationId xmlns:a16="http://schemas.microsoft.com/office/drawing/2014/main" id="{0D9245FA-6D9A-F00B-1BD1-B39FE0236CF8}"/>
              </a:ext>
            </a:extLst>
          </p:cNvPr>
          <p:cNvPicPr>
            <a:picLocks noChangeAspect="1"/>
          </p:cNvPicPr>
          <p:nvPr/>
        </p:nvPicPr>
        <p:blipFill>
          <a:blip r:embed="rId12"/>
          <a:stretch>
            <a:fillRect/>
          </a:stretch>
        </p:blipFill>
        <p:spPr>
          <a:xfrm>
            <a:off x="4709823" y="2531968"/>
            <a:ext cx="4519052" cy="1455546"/>
          </a:xfrm>
          <a:prstGeom prst="rect">
            <a:avLst/>
          </a:prstGeom>
        </p:spPr>
      </p:pic>
      <p:sp>
        <p:nvSpPr>
          <p:cNvPr id="25" name="Ovale 24">
            <a:extLst>
              <a:ext uri="{FF2B5EF4-FFF2-40B4-BE49-F238E27FC236}">
                <a16:creationId xmlns:a16="http://schemas.microsoft.com/office/drawing/2014/main" id="{5DB516F9-6F1D-2178-89D6-1FDD8B77A42A}"/>
              </a:ext>
            </a:extLst>
          </p:cNvPr>
          <p:cNvSpPr/>
          <p:nvPr/>
        </p:nvSpPr>
        <p:spPr>
          <a:xfrm>
            <a:off x="4764057" y="3114032"/>
            <a:ext cx="356754" cy="3414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7" name="Immagine 26">
            <a:extLst>
              <a:ext uri="{FF2B5EF4-FFF2-40B4-BE49-F238E27FC236}">
                <a16:creationId xmlns:a16="http://schemas.microsoft.com/office/drawing/2014/main" id="{F7A8D90F-68A2-F40C-4717-E7521CE0D76C}"/>
              </a:ext>
            </a:extLst>
          </p:cNvPr>
          <p:cNvPicPr>
            <a:picLocks noChangeAspect="1"/>
          </p:cNvPicPr>
          <p:nvPr/>
        </p:nvPicPr>
        <p:blipFill>
          <a:blip r:embed="rId13"/>
          <a:stretch>
            <a:fillRect/>
          </a:stretch>
        </p:blipFill>
        <p:spPr>
          <a:xfrm>
            <a:off x="4698392" y="4047160"/>
            <a:ext cx="4541914" cy="1409822"/>
          </a:xfrm>
          <a:prstGeom prst="rect">
            <a:avLst/>
          </a:prstGeom>
        </p:spPr>
      </p:pic>
      <p:sp>
        <p:nvSpPr>
          <p:cNvPr id="28" name="Ovale 27">
            <a:extLst>
              <a:ext uri="{FF2B5EF4-FFF2-40B4-BE49-F238E27FC236}">
                <a16:creationId xmlns:a16="http://schemas.microsoft.com/office/drawing/2014/main" id="{F3616505-7FC3-5A7C-0053-B8AF088E5100}"/>
              </a:ext>
            </a:extLst>
          </p:cNvPr>
          <p:cNvSpPr/>
          <p:nvPr/>
        </p:nvSpPr>
        <p:spPr>
          <a:xfrm>
            <a:off x="4709823" y="4656248"/>
            <a:ext cx="356754" cy="3414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0" name="Immagine 29">
            <a:extLst>
              <a:ext uri="{FF2B5EF4-FFF2-40B4-BE49-F238E27FC236}">
                <a16:creationId xmlns:a16="http://schemas.microsoft.com/office/drawing/2014/main" id="{B09D0694-8524-29E3-D25F-3507AA6EB0F1}"/>
              </a:ext>
            </a:extLst>
          </p:cNvPr>
          <p:cNvPicPr>
            <a:picLocks noChangeAspect="1"/>
          </p:cNvPicPr>
          <p:nvPr/>
        </p:nvPicPr>
        <p:blipFill>
          <a:blip r:embed="rId14"/>
          <a:stretch>
            <a:fillRect/>
          </a:stretch>
        </p:blipFill>
        <p:spPr>
          <a:xfrm>
            <a:off x="4628648" y="5516628"/>
            <a:ext cx="4503810" cy="1196444"/>
          </a:xfrm>
          <a:prstGeom prst="rect">
            <a:avLst/>
          </a:prstGeom>
        </p:spPr>
      </p:pic>
      <p:sp>
        <p:nvSpPr>
          <p:cNvPr id="31" name="Ovale 30">
            <a:extLst>
              <a:ext uri="{FF2B5EF4-FFF2-40B4-BE49-F238E27FC236}">
                <a16:creationId xmlns:a16="http://schemas.microsoft.com/office/drawing/2014/main" id="{A238BC31-85F8-E785-7515-083ADCC3F4F0}"/>
              </a:ext>
            </a:extLst>
          </p:cNvPr>
          <p:cNvSpPr/>
          <p:nvPr/>
        </p:nvSpPr>
        <p:spPr>
          <a:xfrm>
            <a:off x="4628648" y="5872926"/>
            <a:ext cx="356754" cy="3414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3" name="Immagine 32">
            <a:extLst>
              <a:ext uri="{FF2B5EF4-FFF2-40B4-BE49-F238E27FC236}">
                <a16:creationId xmlns:a16="http://schemas.microsoft.com/office/drawing/2014/main" id="{89B9765E-F288-DA4F-54AC-B3B749C2129A}"/>
              </a:ext>
            </a:extLst>
          </p:cNvPr>
          <p:cNvPicPr>
            <a:picLocks noChangeAspect="1"/>
          </p:cNvPicPr>
          <p:nvPr/>
        </p:nvPicPr>
        <p:blipFill>
          <a:blip r:embed="rId15"/>
          <a:stretch>
            <a:fillRect/>
          </a:stretch>
        </p:blipFill>
        <p:spPr>
          <a:xfrm>
            <a:off x="2274371" y="2525951"/>
            <a:ext cx="4595258" cy="1806097"/>
          </a:xfrm>
          <a:prstGeom prst="rect">
            <a:avLst/>
          </a:prstGeom>
        </p:spPr>
      </p:pic>
      <p:sp>
        <p:nvSpPr>
          <p:cNvPr id="34" name="Ovale 33">
            <a:extLst>
              <a:ext uri="{FF2B5EF4-FFF2-40B4-BE49-F238E27FC236}">
                <a16:creationId xmlns:a16="http://schemas.microsoft.com/office/drawing/2014/main" id="{A9FA6373-5A1F-4F02-61A6-66329F8B87BB}"/>
              </a:ext>
            </a:extLst>
          </p:cNvPr>
          <p:cNvSpPr/>
          <p:nvPr/>
        </p:nvSpPr>
        <p:spPr>
          <a:xfrm>
            <a:off x="2322735" y="3519998"/>
            <a:ext cx="356754" cy="3414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21030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10" grpId="0" animBg="1"/>
      <p:bldP spid="14" grpId="0" animBg="1"/>
      <p:bldP spid="19" grpId="0" animBg="1"/>
      <p:bldP spid="22" grpId="0" animBg="1"/>
      <p:bldP spid="25" grpId="0" animBg="1"/>
      <p:bldP spid="28" grpId="0" animBg="1"/>
      <p:bldP spid="31" grpId="0" animBg="1"/>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1F47E-9A06-D4D6-F28F-64673D4CF3CD}"/>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18FBCAB2-DC33-D995-756A-797C9568D7BC}"/>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0009CF96-62C4-8836-AEEF-40DA833CF59E}"/>
              </a:ext>
            </a:extLst>
          </p:cNvPr>
          <p:cNvSpPr/>
          <p:nvPr/>
        </p:nvSpPr>
        <p:spPr>
          <a:xfrm>
            <a:off x="507432" y="25824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7A0AC663-D9D1-41D1-AB52-685880E79BCD}"/>
              </a:ext>
            </a:extLst>
          </p:cNvPr>
          <p:cNvSpPr txBox="1"/>
          <p:nvPr/>
        </p:nvSpPr>
        <p:spPr>
          <a:xfrm>
            <a:off x="2271674" y="1052736"/>
            <a:ext cx="4572000" cy="1200329"/>
          </a:xfrm>
          <a:prstGeom prst="rect">
            <a:avLst/>
          </a:prstGeom>
          <a:solidFill>
            <a:schemeClr val="accent1"/>
          </a:solidFill>
        </p:spPr>
        <p:txBody>
          <a:bodyPr wrap="square">
            <a:spAutoFit/>
          </a:bodyPr>
          <a:lstStyle/>
          <a:p>
            <a:pPr algn="l">
              <a:buNone/>
            </a:pPr>
            <a:r>
              <a:rPr lang="en-US" u="sng" dirty="0">
                <a:solidFill>
                  <a:schemeClr val="bg1"/>
                </a:solidFill>
                <a:latin typeface="Udemy Sans"/>
              </a:rPr>
              <a:t>We want downloading</a:t>
            </a:r>
            <a:r>
              <a:rPr lang="en-US" b="0" i="0" u="sng" dirty="0">
                <a:solidFill>
                  <a:schemeClr val="bg1"/>
                </a:solidFill>
                <a:effectLst/>
                <a:latin typeface="Udemy Sans"/>
              </a:rPr>
              <a:t> Google Chrome, which comes as a deb package.</a:t>
            </a:r>
          </a:p>
          <a:p>
            <a:pPr algn="l"/>
            <a:r>
              <a:rPr lang="en-US" b="0" i="0" u="sng" dirty="0">
                <a:solidFill>
                  <a:schemeClr val="bg1"/>
                </a:solidFill>
                <a:effectLst/>
                <a:latin typeface="Udemy Sans"/>
              </a:rPr>
              <a:t>Instead of installing it I just want to see its contents.</a:t>
            </a:r>
          </a:p>
        </p:txBody>
      </p:sp>
      <p:pic>
        <p:nvPicPr>
          <p:cNvPr id="9" name="Immagine 8">
            <a:extLst>
              <a:ext uri="{FF2B5EF4-FFF2-40B4-BE49-F238E27FC236}">
                <a16:creationId xmlns:a16="http://schemas.microsoft.com/office/drawing/2014/main" id="{30A75C18-6D29-0D26-69F4-6F6F14959059}"/>
              </a:ext>
            </a:extLst>
          </p:cNvPr>
          <p:cNvPicPr>
            <a:picLocks noChangeAspect="1"/>
          </p:cNvPicPr>
          <p:nvPr/>
        </p:nvPicPr>
        <p:blipFill>
          <a:blip r:embed="rId7"/>
          <a:stretch>
            <a:fillRect/>
          </a:stretch>
        </p:blipFill>
        <p:spPr>
          <a:xfrm>
            <a:off x="1403648" y="1668089"/>
            <a:ext cx="6226080" cy="4198984"/>
          </a:xfrm>
          <a:prstGeom prst="rect">
            <a:avLst/>
          </a:prstGeom>
        </p:spPr>
      </p:pic>
      <p:sp>
        <p:nvSpPr>
          <p:cNvPr id="10" name="Ovale 9">
            <a:extLst>
              <a:ext uri="{FF2B5EF4-FFF2-40B4-BE49-F238E27FC236}">
                <a16:creationId xmlns:a16="http://schemas.microsoft.com/office/drawing/2014/main" id="{0180BB56-04BD-5CA5-5AF3-84FD7C35B0E1}"/>
              </a:ext>
            </a:extLst>
          </p:cNvPr>
          <p:cNvSpPr/>
          <p:nvPr/>
        </p:nvSpPr>
        <p:spPr>
          <a:xfrm>
            <a:off x="1403648" y="4149080"/>
            <a:ext cx="216024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1B5E3A22-0E30-58E7-3F2E-6DDED6E31C22}"/>
              </a:ext>
            </a:extLst>
          </p:cNvPr>
          <p:cNvPicPr>
            <a:picLocks noChangeAspect="1"/>
          </p:cNvPicPr>
          <p:nvPr/>
        </p:nvPicPr>
        <p:blipFill>
          <a:blip r:embed="rId8"/>
          <a:stretch>
            <a:fillRect/>
          </a:stretch>
        </p:blipFill>
        <p:spPr>
          <a:xfrm>
            <a:off x="445412" y="1382852"/>
            <a:ext cx="8253175" cy="4092295"/>
          </a:xfrm>
          <a:prstGeom prst="rect">
            <a:avLst/>
          </a:prstGeom>
        </p:spPr>
      </p:pic>
      <p:sp>
        <p:nvSpPr>
          <p:cNvPr id="13" name="Ovale 12">
            <a:extLst>
              <a:ext uri="{FF2B5EF4-FFF2-40B4-BE49-F238E27FC236}">
                <a16:creationId xmlns:a16="http://schemas.microsoft.com/office/drawing/2014/main" id="{2CD691F7-C7B2-854B-3D09-6EB9688FD0B4}"/>
              </a:ext>
            </a:extLst>
          </p:cNvPr>
          <p:cNvSpPr/>
          <p:nvPr/>
        </p:nvSpPr>
        <p:spPr>
          <a:xfrm>
            <a:off x="4283968" y="4756529"/>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C021E418-9C93-1EA7-AD76-91E89C2671B3}"/>
              </a:ext>
            </a:extLst>
          </p:cNvPr>
          <p:cNvPicPr>
            <a:picLocks noChangeAspect="1"/>
          </p:cNvPicPr>
          <p:nvPr/>
        </p:nvPicPr>
        <p:blipFill>
          <a:blip r:embed="rId9"/>
          <a:stretch>
            <a:fillRect/>
          </a:stretch>
        </p:blipFill>
        <p:spPr>
          <a:xfrm>
            <a:off x="1115616" y="692696"/>
            <a:ext cx="7049111" cy="5349704"/>
          </a:xfrm>
          <a:prstGeom prst="rect">
            <a:avLst/>
          </a:prstGeom>
        </p:spPr>
      </p:pic>
      <p:sp>
        <p:nvSpPr>
          <p:cNvPr id="16" name="Ovale 15">
            <a:extLst>
              <a:ext uri="{FF2B5EF4-FFF2-40B4-BE49-F238E27FC236}">
                <a16:creationId xmlns:a16="http://schemas.microsoft.com/office/drawing/2014/main" id="{3380C8D0-54A1-A0D0-A6FA-302CBAC2B0D1}"/>
              </a:ext>
            </a:extLst>
          </p:cNvPr>
          <p:cNvSpPr/>
          <p:nvPr/>
        </p:nvSpPr>
        <p:spPr>
          <a:xfrm>
            <a:off x="3023828" y="3429000"/>
            <a:ext cx="2484276" cy="3281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0DE7B941-DC35-032B-D36A-AE6297F9369D}"/>
              </a:ext>
            </a:extLst>
          </p:cNvPr>
          <p:cNvSpPr/>
          <p:nvPr/>
        </p:nvSpPr>
        <p:spPr>
          <a:xfrm>
            <a:off x="3203848" y="5580763"/>
            <a:ext cx="1908212" cy="6716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A987B663-227D-4AAE-454C-5C2B8BD7A533}"/>
              </a:ext>
            </a:extLst>
          </p:cNvPr>
          <p:cNvPicPr>
            <a:picLocks noChangeAspect="1"/>
          </p:cNvPicPr>
          <p:nvPr/>
        </p:nvPicPr>
        <p:blipFill>
          <a:blip r:embed="rId10"/>
          <a:stretch>
            <a:fillRect/>
          </a:stretch>
        </p:blipFill>
        <p:spPr>
          <a:xfrm>
            <a:off x="507432" y="1459603"/>
            <a:ext cx="8191155" cy="5073094"/>
          </a:xfrm>
          <a:prstGeom prst="rect">
            <a:avLst/>
          </a:prstGeom>
        </p:spPr>
      </p:pic>
      <p:sp>
        <p:nvSpPr>
          <p:cNvPr id="20" name="Ovale 19">
            <a:extLst>
              <a:ext uri="{FF2B5EF4-FFF2-40B4-BE49-F238E27FC236}">
                <a16:creationId xmlns:a16="http://schemas.microsoft.com/office/drawing/2014/main" id="{D187D4BC-5F93-897A-3DC3-8314EF407FE6}"/>
              </a:ext>
            </a:extLst>
          </p:cNvPr>
          <p:cNvSpPr/>
          <p:nvPr/>
        </p:nvSpPr>
        <p:spPr>
          <a:xfrm>
            <a:off x="7151688" y="149276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B78C646E-298A-C102-B6E0-ECCABE900A6A}"/>
              </a:ext>
            </a:extLst>
          </p:cNvPr>
          <p:cNvSpPr/>
          <p:nvPr/>
        </p:nvSpPr>
        <p:spPr>
          <a:xfrm>
            <a:off x="7451858" y="2113959"/>
            <a:ext cx="372171" cy="3477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Immagine 22">
            <a:extLst>
              <a:ext uri="{FF2B5EF4-FFF2-40B4-BE49-F238E27FC236}">
                <a16:creationId xmlns:a16="http://schemas.microsoft.com/office/drawing/2014/main" id="{1BA2FA62-FDDE-5C26-9D9A-C4E9423B71B9}"/>
              </a:ext>
            </a:extLst>
          </p:cNvPr>
          <p:cNvPicPr>
            <a:picLocks noChangeAspect="1"/>
          </p:cNvPicPr>
          <p:nvPr/>
        </p:nvPicPr>
        <p:blipFill>
          <a:blip r:embed="rId11"/>
          <a:stretch>
            <a:fillRect/>
          </a:stretch>
        </p:blipFill>
        <p:spPr>
          <a:xfrm>
            <a:off x="1062686" y="533149"/>
            <a:ext cx="7018628" cy="5791702"/>
          </a:xfrm>
          <a:prstGeom prst="rect">
            <a:avLst/>
          </a:prstGeom>
        </p:spPr>
      </p:pic>
      <p:sp>
        <p:nvSpPr>
          <p:cNvPr id="24" name="Ovale 23">
            <a:extLst>
              <a:ext uri="{FF2B5EF4-FFF2-40B4-BE49-F238E27FC236}">
                <a16:creationId xmlns:a16="http://schemas.microsoft.com/office/drawing/2014/main" id="{CE6B2604-25B4-6BE2-F00E-A7AD0243F4BC}"/>
              </a:ext>
            </a:extLst>
          </p:cNvPr>
          <p:cNvSpPr/>
          <p:nvPr/>
        </p:nvSpPr>
        <p:spPr>
          <a:xfrm>
            <a:off x="1062686" y="1361368"/>
            <a:ext cx="527792" cy="4049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8A3B63A9-642E-AF1F-3058-383C8DD42DAA}"/>
              </a:ext>
            </a:extLst>
          </p:cNvPr>
          <p:cNvSpPr/>
          <p:nvPr/>
        </p:nvSpPr>
        <p:spPr>
          <a:xfrm>
            <a:off x="2007778" y="2706107"/>
            <a:ext cx="1196070" cy="4049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E305FC45-92F1-F3D2-5480-E39BDBD71DB1}"/>
              </a:ext>
            </a:extLst>
          </p:cNvPr>
          <p:cNvSpPr/>
          <p:nvPr/>
        </p:nvSpPr>
        <p:spPr>
          <a:xfrm>
            <a:off x="3305411" y="1638077"/>
            <a:ext cx="1196070" cy="11356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CasellaDiTesto 30">
            <a:extLst>
              <a:ext uri="{FF2B5EF4-FFF2-40B4-BE49-F238E27FC236}">
                <a16:creationId xmlns:a16="http://schemas.microsoft.com/office/drawing/2014/main" id="{0A703FDE-B64D-284E-6432-13603A21B4A3}"/>
              </a:ext>
            </a:extLst>
          </p:cNvPr>
          <p:cNvSpPr txBox="1"/>
          <p:nvPr/>
        </p:nvSpPr>
        <p:spPr>
          <a:xfrm>
            <a:off x="2286000" y="2690336"/>
            <a:ext cx="4572000" cy="1477328"/>
          </a:xfrm>
          <a:prstGeom prst="rect">
            <a:avLst/>
          </a:prstGeom>
          <a:solidFill>
            <a:schemeClr val="accent1"/>
          </a:solidFill>
        </p:spPr>
        <p:txBody>
          <a:bodyPr wrap="square">
            <a:spAutoFit/>
          </a:bodyPr>
          <a:lstStyle/>
          <a:p>
            <a:r>
              <a:rPr lang="en-US" dirty="0">
                <a:solidFill>
                  <a:schemeClr val="bg1"/>
                </a:solidFill>
              </a:rPr>
              <a:t>I need to install a program to manage archives (like .zip, .</a:t>
            </a:r>
            <a:r>
              <a:rPr lang="en-US" dirty="0" err="1">
                <a:solidFill>
                  <a:schemeClr val="bg1"/>
                </a:solidFill>
              </a:rPr>
              <a:t>rar</a:t>
            </a:r>
            <a:r>
              <a:rPr lang="en-US" dirty="0">
                <a:solidFill>
                  <a:schemeClr val="bg1"/>
                </a:solidFill>
              </a:rPr>
              <a:t>, .tar.gz files) on Ubuntu system. The default archive manager in Ubuntu is called </a:t>
            </a:r>
            <a:r>
              <a:rPr lang="en-US" b="1" dirty="0">
                <a:solidFill>
                  <a:schemeClr val="bg1"/>
                </a:solidFill>
              </a:rPr>
              <a:t>File Roller</a:t>
            </a:r>
            <a:r>
              <a:rPr lang="en-US" dirty="0">
                <a:solidFill>
                  <a:schemeClr val="bg1"/>
                </a:solidFill>
              </a:rPr>
              <a:t>, but it's often referred to as </a:t>
            </a:r>
            <a:r>
              <a:rPr lang="en-US" b="1" dirty="0">
                <a:solidFill>
                  <a:schemeClr val="bg1"/>
                </a:solidFill>
              </a:rPr>
              <a:t>Archive Manager</a:t>
            </a:r>
            <a:r>
              <a:rPr lang="en-US" dirty="0">
                <a:solidFill>
                  <a:schemeClr val="bg1"/>
                </a:solidFill>
              </a:rPr>
              <a:t> in menus and descriptions.</a:t>
            </a:r>
            <a:endParaRPr lang="it-IT" dirty="0">
              <a:solidFill>
                <a:schemeClr val="bg1"/>
              </a:solidFill>
            </a:endParaRPr>
          </a:p>
        </p:txBody>
      </p:sp>
      <p:pic>
        <p:nvPicPr>
          <p:cNvPr id="33" name="Immagine 32">
            <a:extLst>
              <a:ext uri="{FF2B5EF4-FFF2-40B4-BE49-F238E27FC236}">
                <a16:creationId xmlns:a16="http://schemas.microsoft.com/office/drawing/2014/main" id="{38C9F9E5-9088-6EB3-C1F2-238B0788C92D}"/>
              </a:ext>
            </a:extLst>
          </p:cNvPr>
          <p:cNvPicPr>
            <a:picLocks noChangeAspect="1"/>
          </p:cNvPicPr>
          <p:nvPr/>
        </p:nvPicPr>
        <p:blipFill>
          <a:blip r:embed="rId12"/>
          <a:stretch>
            <a:fillRect/>
          </a:stretch>
        </p:blipFill>
        <p:spPr>
          <a:xfrm>
            <a:off x="2240078" y="1573369"/>
            <a:ext cx="4663844" cy="3711262"/>
          </a:xfrm>
          <a:prstGeom prst="rect">
            <a:avLst/>
          </a:prstGeom>
        </p:spPr>
      </p:pic>
      <p:sp>
        <p:nvSpPr>
          <p:cNvPr id="34" name="Ovale 33">
            <a:extLst>
              <a:ext uri="{FF2B5EF4-FFF2-40B4-BE49-F238E27FC236}">
                <a16:creationId xmlns:a16="http://schemas.microsoft.com/office/drawing/2014/main" id="{BFB78221-6FEA-0339-8A1C-6D338C06B6E4}"/>
              </a:ext>
            </a:extLst>
          </p:cNvPr>
          <p:cNvSpPr/>
          <p:nvPr/>
        </p:nvSpPr>
        <p:spPr>
          <a:xfrm>
            <a:off x="3663785" y="1811504"/>
            <a:ext cx="2518791" cy="4578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6" name="Immagine 35">
            <a:extLst>
              <a:ext uri="{FF2B5EF4-FFF2-40B4-BE49-F238E27FC236}">
                <a16:creationId xmlns:a16="http://schemas.microsoft.com/office/drawing/2014/main" id="{1EBC2497-D6F7-AD2F-6896-A0834BEBA33D}"/>
              </a:ext>
            </a:extLst>
          </p:cNvPr>
          <p:cNvPicPr>
            <a:picLocks noChangeAspect="1"/>
          </p:cNvPicPr>
          <p:nvPr/>
        </p:nvPicPr>
        <p:blipFill>
          <a:blip r:embed="rId13"/>
          <a:stretch>
            <a:fillRect/>
          </a:stretch>
        </p:blipFill>
        <p:spPr>
          <a:xfrm>
            <a:off x="1424667" y="1523835"/>
            <a:ext cx="6294665" cy="3810330"/>
          </a:xfrm>
          <a:prstGeom prst="rect">
            <a:avLst/>
          </a:prstGeom>
        </p:spPr>
      </p:pic>
      <p:sp>
        <p:nvSpPr>
          <p:cNvPr id="37" name="Ovale 36">
            <a:extLst>
              <a:ext uri="{FF2B5EF4-FFF2-40B4-BE49-F238E27FC236}">
                <a16:creationId xmlns:a16="http://schemas.microsoft.com/office/drawing/2014/main" id="{2A584DE6-91F0-AE4C-1460-51BA8A5CB07D}"/>
              </a:ext>
            </a:extLst>
          </p:cNvPr>
          <p:cNvSpPr/>
          <p:nvPr/>
        </p:nvSpPr>
        <p:spPr>
          <a:xfrm>
            <a:off x="3333396" y="2561231"/>
            <a:ext cx="950572" cy="4049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Immagine 38">
            <a:extLst>
              <a:ext uri="{FF2B5EF4-FFF2-40B4-BE49-F238E27FC236}">
                <a16:creationId xmlns:a16="http://schemas.microsoft.com/office/drawing/2014/main" id="{4DC2D473-1D6D-A310-9FB8-98589B8243E6}"/>
              </a:ext>
            </a:extLst>
          </p:cNvPr>
          <p:cNvPicPr>
            <a:picLocks noChangeAspect="1"/>
          </p:cNvPicPr>
          <p:nvPr/>
        </p:nvPicPr>
        <p:blipFill>
          <a:blip r:embed="rId14"/>
          <a:stretch>
            <a:fillRect/>
          </a:stretch>
        </p:blipFill>
        <p:spPr>
          <a:xfrm>
            <a:off x="2929747" y="1325697"/>
            <a:ext cx="3284505" cy="4206605"/>
          </a:xfrm>
          <a:prstGeom prst="rect">
            <a:avLst/>
          </a:prstGeom>
        </p:spPr>
      </p:pic>
      <p:sp>
        <p:nvSpPr>
          <p:cNvPr id="40" name="Ovale 39">
            <a:extLst>
              <a:ext uri="{FF2B5EF4-FFF2-40B4-BE49-F238E27FC236}">
                <a16:creationId xmlns:a16="http://schemas.microsoft.com/office/drawing/2014/main" id="{E8A0BA1A-A8EB-313D-B45A-0343E32A9509}"/>
              </a:ext>
            </a:extLst>
          </p:cNvPr>
          <p:cNvSpPr/>
          <p:nvPr/>
        </p:nvSpPr>
        <p:spPr>
          <a:xfrm>
            <a:off x="3123725" y="221274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2" name="Immagine 41">
            <a:extLst>
              <a:ext uri="{FF2B5EF4-FFF2-40B4-BE49-F238E27FC236}">
                <a16:creationId xmlns:a16="http://schemas.microsoft.com/office/drawing/2014/main" id="{C6068C83-4973-16EC-9F85-93EC9AA93C3A}"/>
              </a:ext>
            </a:extLst>
          </p:cNvPr>
          <p:cNvPicPr>
            <a:picLocks noChangeAspect="1"/>
          </p:cNvPicPr>
          <p:nvPr/>
        </p:nvPicPr>
        <p:blipFill>
          <a:blip r:embed="rId15"/>
          <a:stretch>
            <a:fillRect/>
          </a:stretch>
        </p:blipFill>
        <p:spPr>
          <a:xfrm>
            <a:off x="1455150" y="1611472"/>
            <a:ext cx="6233700" cy="3635055"/>
          </a:xfrm>
          <a:prstGeom prst="rect">
            <a:avLst/>
          </a:prstGeom>
        </p:spPr>
      </p:pic>
      <p:sp>
        <p:nvSpPr>
          <p:cNvPr id="43" name="Ovale 42">
            <a:extLst>
              <a:ext uri="{FF2B5EF4-FFF2-40B4-BE49-F238E27FC236}">
                <a16:creationId xmlns:a16="http://schemas.microsoft.com/office/drawing/2014/main" id="{330281C5-D9D2-9AC0-6042-4AC805494977}"/>
              </a:ext>
            </a:extLst>
          </p:cNvPr>
          <p:cNvSpPr/>
          <p:nvPr/>
        </p:nvSpPr>
        <p:spPr>
          <a:xfrm>
            <a:off x="3342565" y="1936553"/>
            <a:ext cx="1943844" cy="4075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Ovale 43">
            <a:extLst>
              <a:ext uri="{FF2B5EF4-FFF2-40B4-BE49-F238E27FC236}">
                <a16:creationId xmlns:a16="http://schemas.microsoft.com/office/drawing/2014/main" id="{76154B2A-993D-DE32-48B6-CAC862AF52ED}"/>
              </a:ext>
            </a:extLst>
          </p:cNvPr>
          <p:cNvSpPr/>
          <p:nvPr/>
        </p:nvSpPr>
        <p:spPr>
          <a:xfrm>
            <a:off x="1133126" y="3702722"/>
            <a:ext cx="6318731" cy="4075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8288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fade">
                                      <p:cBhvr>
                                        <p:cTn id="102" dur="500"/>
                                        <p:tgtEl>
                                          <p:spTgt spid="3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500"/>
                                        <p:tgtEl>
                                          <p:spTgt spid="3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fade">
                                      <p:cBhvr>
                                        <p:cTn id="112" dur="500"/>
                                        <p:tgtEl>
                                          <p:spTgt spid="4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fade">
                                      <p:cBhvr>
                                        <p:cTn id="117" dur="500"/>
                                        <p:tgtEl>
                                          <p:spTgt spid="42"/>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fade">
                                      <p:cBhvr>
                                        <p:cTn id="122" dur="500"/>
                                        <p:tgtEl>
                                          <p:spTgt spid="4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6" grpId="0" animBg="1"/>
      <p:bldP spid="17" grpId="0" animBg="1"/>
      <p:bldP spid="20" grpId="0" animBg="1"/>
      <p:bldP spid="21" grpId="0" animBg="1"/>
      <p:bldP spid="24" grpId="0" animBg="1"/>
      <p:bldP spid="25" grpId="0" animBg="1"/>
      <p:bldP spid="26" grpId="0" animBg="1"/>
      <p:bldP spid="31" grpId="0" animBg="1"/>
      <p:bldP spid="34" grpId="0" animBg="1"/>
      <p:bldP spid="37" grpId="0" animBg="1"/>
      <p:bldP spid="40" grpId="0" animBg="1"/>
      <p:bldP spid="43" grpId="0" animBg="1"/>
      <p:bldP spid="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B53E0-55BE-EF09-982E-C601228A65E6}"/>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3C4D32B8-1505-5525-24AD-AFF4EDE65EE7}"/>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5EE39385-6423-855D-A3BC-4BA28BD8D0D6}"/>
              </a:ext>
            </a:extLst>
          </p:cNvPr>
          <p:cNvSpPr/>
          <p:nvPr/>
        </p:nvSpPr>
        <p:spPr>
          <a:xfrm>
            <a:off x="246422" y="548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17B1EE3B-F7A6-966E-42F9-45851F052533}"/>
              </a:ext>
            </a:extLst>
          </p:cNvPr>
          <p:cNvSpPr txBox="1"/>
          <p:nvPr/>
        </p:nvSpPr>
        <p:spPr>
          <a:xfrm>
            <a:off x="2286000" y="1443841"/>
            <a:ext cx="4572000" cy="4524315"/>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Package management operations can be performed with different tools available, from the lowest level command </a:t>
            </a:r>
            <a:r>
              <a:rPr lang="en-US" b="1" i="0" dirty="0" err="1">
                <a:solidFill>
                  <a:schemeClr val="bg1"/>
                </a:solidFill>
                <a:effectLst/>
                <a:latin typeface="Udemy Sans"/>
              </a:rPr>
              <a:t>dpkg</a:t>
            </a:r>
            <a:r>
              <a:rPr lang="en-US" b="0" i="0" dirty="0">
                <a:solidFill>
                  <a:schemeClr val="bg1"/>
                </a:solidFill>
                <a:effectLst/>
                <a:latin typeface="Udemy Sans"/>
              </a:rPr>
              <a:t> to </a:t>
            </a:r>
            <a:r>
              <a:rPr lang="en-US" b="1" i="0" dirty="0">
                <a:solidFill>
                  <a:schemeClr val="bg1"/>
                </a:solidFill>
                <a:effectLst/>
                <a:latin typeface="Udemy Sans"/>
              </a:rPr>
              <a:t>apt</a:t>
            </a:r>
            <a:r>
              <a:rPr lang="en-US" b="0" i="0" dirty="0">
                <a:solidFill>
                  <a:schemeClr val="bg1"/>
                </a:solidFill>
                <a:effectLst/>
                <a:latin typeface="Udemy Sans"/>
              </a:rPr>
              <a:t> or graphical front-ends like </a:t>
            </a:r>
            <a:r>
              <a:rPr lang="en-US" b="1" i="0" dirty="0">
                <a:solidFill>
                  <a:schemeClr val="bg1"/>
                </a:solidFill>
                <a:effectLst/>
                <a:latin typeface="Udemy Sans"/>
              </a:rPr>
              <a:t>Synaptic</a:t>
            </a:r>
            <a:r>
              <a:rPr lang="en-US" b="0" i="0" dirty="0">
                <a:solidFill>
                  <a:schemeClr val="bg1"/>
                </a:solidFill>
                <a:effectLst/>
                <a:latin typeface="Udemy Sans"/>
              </a:rPr>
              <a:t>.</a:t>
            </a:r>
          </a:p>
          <a:p>
            <a:pPr algn="l">
              <a:buNone/>
            </a:pPr>
            <a:r>
              <a:rPr lang="en-US" b="1" i="0" dirty="0" err="1">
                <a:solidFill>
                  <a:schemeClr val="bg1"/>
                </a:solidFill>
                <a:effectLst/>
                <a:latin typeface="Udemy Sans"/>
              </a:rPr>
              <a:t>dpkg</a:t>
            </a:r>
            <a:r>
              <a:rPr lang="en-US" b="0" i="0" dirty="0">
                <a:solidFill>
                  <a:schemeClr val="bg1"/>
                </a:solidFill>
                <a:effectLst/>
                <a:latin typeface="Udemy Sans"/>
              </a:rPr>
              <a:t> provides the low-level infrastructure for package management. The </a:t>
            </a:r>
            <a:r>
              <a:rPr lang="en-US" b="0" i="0" dirty="0" err="1">
                <a:solidFill>
                  <a:schemeClr val="bg1"/>
                </a:solidFill>
                <a:effectLst/>
                <a:latin typeface="Udemy Sans"/>
              </a:rPr>
              <a:t>dpkg</a:t>
            </a:r>
            <a:r>
              <a:rPr lang="en-US" b="0" i="0" dirty="0">
                <a:solidFill>
                  <a:schemeClr val="bg1"/>
                </a:solidFill>
                <a:effectLst/>
                <a:latin typeface="Udemy Sans"/>
              </a:rPr>
              <a:t> database contains the list of the installed software on the current system.</a:t>
            </a:r>
          </a:p>
          <a:p>
            <a:pPr algn="l">
              <a:buNone/>
            </a:pPr>
            <a:r>
              <a:rPr lang="en-US" b="0" i="0" dirty="0">
                <a:solidFill>
                  <a:schemeClr val="bg1"/>
                </a:solidFill>
                <a:effectLst/>
                <a:latin typeface="Udemy Sans"/>
              </a:rPr>
              <a:t>It can work with local .deb package files and does not know about repositories and does not solve dependencies like apt does.</a:t>
            </a:r>
          </a:p>
          <a:p>
            <a:pPr algn="l">
              <a:buNone/>
            </a:pPr>
            <a:endParaRPr lang="en-US" dirty="0">
              <a:solidFill>
                <a:schemeClr val="bg1"/>
              </a:solidFill>
              <a:latin typeface="Udemy Sans"/>
            </a:endParaRPr>
          </a:p>
          <a:p>
            <a:pPr algn="l">
              <a:buNone/>
            </a:pPr>
            <a:r>
              <a:rPr lang="en-US" b="0" i="0" dirty="0">
                <a:solidFill>
                  <a:schemeClr val="bg1"/>
                </a:solidFill>
                <a:effectLst/>
                <a:latin typeface="Udemy Sans"/>
              </a:rPr>
              <a:t>Note that other advanced tools like apt will call </a:t>
            </a:r>
            <a:r>
              <a:rPr lang="en-US" b="0" i="0" dirty="0" err="1">
                <a:solidFill>
                  <a:schemeClr val="bg1"/>
                </a:solidFill>
                <a:effectLst/>
                <a:latin typeface="Udemy Sans"/>
              </a:rPr>
              <a:t>dpkg</a:t>
            </a:r>
            <a:r>
              <a:rPr lang="en-US" b="0" i="0" dirty="0">
                <a:solidFill>
                  <a:schemeClr val="bg1"/>
                </a:solidFill>
                <a:effectLst/>
                <a:latin typeface="Udemy Sans"/>
              </a:rPr>
              <a:t> behind the scenes.</a:t>
            </a:r>
          </a:p>
          <a:p>
            <a:pPr algn="l"/>
            <a:r>
              <a:rPr lang="en-US" b="0" i="0" dirty="0">
                <a:solidFill>
                  <a:schemeClr val="bg1"/>
                </a:solidFill>
                <a:effectLst/>
                <a:latin typeface="Udemy Sans"/>
              </a:rPr>
              <a:t>So they are based on </a:t>
            </a:r>
            <a:r>
              <a:rPr lang="en-US" b="0" i="0" dirty="0" err="1">
                <a:solidFill>
                  <a:schemeClr val="bg1"/>
                </a:solidFill>
                <a:effectLst/>
                <a:latin typeface="Udemy Sans"/>
              </a:rPr>
              <a:t>dpkg</a:t>
            </a:r>
            <a:r>
              <a:rPr lang="en-US" b="0" i="0" dirty="0">
                <a:solidFill>
                  <a:schemeClr val="bg1"/>
                </a:solidFill>
                <a:effectLst/>
                <a:latin typeface="Udemy Sans"/>
              </a:rPr>
              <a:t>.</a:t>
            </a:r>
          </a:p>
          <a:p>
            <a:pPr algn="l">
              <a:buNone/>
            </a:pPr>
            <a:endParaRPr lang="en-US" b="0" i="0" dirty="0">
              <a:solidFill>
                <a:schemeClr val="bg1"/>
              </a:solidFill>
              <a:effectLst/>
              <a:latin typeface="Udemy Sans"/>
            </a:endParaRPr>
          </a:p>
        </p:txBody>
      </p:sp>
      <p:pic>
        <p:nvPicPr>
          <p:cNvPr id="7" name="Immagine 6">
            <a:extLst>
              <a:ext uri="{FF2B5EF4-FFF2-40B4-BE49-F238E27FC236}">
                <a16:creationId xmlns:a16="http://schemas.microsoft.com/office/drawing/2014/main" id="{0E04977A-FAB7-8A30-4DFD-C0C98AE03E77}"/>
              </a:ext>
            </a:extLst>
          </p:cNvPr>
          <p:cNvPicPr>
            <a:picLocks noChangeAspect="1"/>
          </p:cNvPicPr>
          <p:nvPr/>
        </p:nvPicPr>
        <p:blipFill>
          <a:blip r:embed="rId7"/>
          <a:stretch>
            <a:fillRect/>
          </a:stretch>
        </p:blipFill>
        <p:spPr>
          <a:xfrm>
            <a:off x="539552" y="1294059"/>
            <a:ext cx="7552074" cy="4823878"/>
          </a:xfrm>
          <a:prstGeom prst="rect">
            <a:avLst/>
          </a:prstGeom>
        </p:spPr>
      </p:pic>
      <p:sp>
        <p:nvSpPr>
          <p:cNvPr id="11" name="Ovale 10">
            <a:extLst>
              <a:ext uri="{FF2B5EF4-FFF2-40B4-BE49-F238E27FC236}">
                <a16:creationId xmlns:a16="http://schemas.microsoft.com/office/drawing/2014/main" id="{C1DE3B0A-319E-DAC9-0661-65A7AE1424E1}"/>
              </a:ext>
            </a:extLst>
          </p:cNvPr>
          <p:cNvSpPr/>
          <p:nvPr/>
        </p:nvSpPr>
        <p:spPr>
          <a:xfrm>
            <a:off x="1979712" y="1628800"/>
            <a:ext cx="1368152" cy="3294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3ED7D454-DEF6-9205-2622-F5C71F43385E}"/>
              </a:ext>
            </a:extLst>
          </p:cNvPr>
          <p:cNvSpPr/>
          <p:nvPr/>
        </p:nvSpPr>
        <p:spPr>
          <a:xfrm>
            <a:off x="2771800" y="2003355"/>
            <a:ext cx="783704" cy="2796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6134205A-BE75-B3E7-AF2C-738BAD099FBB}"/>
              </a:ext>
            </a:extLst>
          </p:cNvPr>
          <p:cNvSpPr/>
          <p:nvPr/>
        </p:nvSpPr>
        <p:spPr>
          <a:xfrm>
            <a:off x="4333518" y="2348880"/>
            <a:ext cx="3262818" cy="3294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4BCB389E-1058-7A1A-9922-B267DB527588}"/>
              </a:ext>
            </a:extLst>
          </p:cNvPr>
          <p:cNvSpPr/>
          <p:nvPr/>
        </p:nvSpPr>
        <p:spPr>
          <a:xfrm>
            <a:off x="2702108" y="2842517"/>
            <a:ext cx="4155891" cy="3294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8" name="Immagine 27">
            <a:extLst>
              <a:ext uri="{FF2B5EF4-FFF2-40B4-BE49-F238E27FC236}">
                <a16:creationId xmlns:a16="http://schemas.microsoft.com/office/drawing/2014/main" id="{215BF6D2-1CBA-167F-8394-83929CE14A1C}"/>
              </a:ext>
            </a:extLst>
          </p:cNvPr>
          <p:cNvPicPr>
            <a:picLocks noChangeAspect="1"/>
          </p:cNvPicPr>
          <p:nvPr/>
        </p:nvPicPr>
        <p:blipFill>
          <a:blip r:embed="rId8"/>
          <a:stretch>
            <a:fillRect/>
          </a:stretch>
        </p:blipFill>
        <p:spPr>
          <a:xfrm>
            <a:off x="539552" y="3170903"/>
            <a:ext cx="6948264" cy="2879361"/>
          </a:xfrm>
          <a:prstGeom prst="rect">
            <a:avLst/>
          </a:prstGeom>
        </p:spPr>
      </p:pic>
      <p:pic>
        <p:nvPicPr>
          <p:cNvPr id="38" name="Immagine 37">
            <a:extLst>
              <a:ext uri="{FF2B5EF4-FFF2-40B4-BE49-F238E27FC236}">
                <a16:creationId xmlns:a16="http://schemas.microsoft.com/office/drawing/2014/main" id="{57440C1A-FF41-EFBC-12F1-F1427AC96628}"/>
              </a:ext>
            </a:extLst>
          </p:cNvPr>
          <p:cNvPicPr>
            <a:picLocks noChangeAspect="1"/>
          </p:cNvPicPr>
          <p:nvPr/>
        </p:nvPicPr>
        <p:blipFill>
          <a:blip r:embed="rId9"/>
          <a:stretch>
            <a:fillRect/>
          </a:stretch>
        </p:blipFill>
        <p:spPr>
          <a:xfrm>
            <a:off x="1462483" y="818357"/>
            <a:ext cx="6264183" cy="5235394"/>
          </a:xfrm>
          <a:prstGeom prst="rect">
            <a:avLst/>
          </a:prstGeom>
        </p:spPr>
      </p:pic>
      <p:sp>
        <p:nvSpPr>
          <p:cNvPr id="41" name="Ovale 40">
            <a:extLst>
              <a:ext uri="{FF2B5EF4-FFF2-40B4-BE49-F238E27FC236}">
                <a16:creationId xmlns:a16="http://schemas.microsoft.com/office/drawing/2014/main" id="{F9A31E18-7F7C-ECA7-C877-A613FFFC3021}"/>
              </a:ext>
            </a:extLst>
          </p:cNvPr>
          <p:cNvSpPr/>
          <p:nvPr/>
        </p:nvSpPr>
        <p:spPr>
          <a:xfrm>
            <a:off x="3793457" y="992711"/>
            <a:ext cx="4216921"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Ovale 44">
            <a:extLst>
              <a:ext uri="{FF2B5EF4-FFF2-40B4-BE49-F238E27FC236}">
                <a16:creationId xmlns:a16="http://schemas.microsoft.com/office/drawing/2014/main" id="{955B7684-5A60-2B4C-C18F-3AD7A7529939}"/>
              </a:ext>
            </a:extLst>
          </p:cNvPr>
          <p:cNvSpPr/>
          <p:nvPr/>
        </p:nvSpPr>
        <p:spPr>
          <a:xfrm>
            <a:off x="4555642" y="1167524"/>
            <a:ext cx="194095" cy="3125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7" name="Immagine 46">
            <a:extLst>
              <a:ext uri="{FF2B5EF4-FFF2-40B4-BE49-F238E27FC236}">
                <a16:creationId xmlns:a16="http://schemas.microsoft.com/office/drawing/2014/main" id="{78E66207-6D4F-7617-E0A3-514871AF112B}"/>
              </a:ext>
            </a:extLst>
          </p:cNvPr>
          <p:cNvPicPr>
            <a:picLocks noChangeAspect="1"/>
          </p:cNvPicPr>
          <p:nvPr/>
        </p:nvPicPr>
        <p:blipFill>
          <a:blip r:embed="rId10"/>
          <a:stretch>
            <a:fillRect/>
          </a:stretch>
        </p:blipFill>
        <p:spPr>
          <a:xfrm>
            <a:off x="1462483" y="1440354"/>
            <a:ext cx="6454699" cy="2217612"/>
          </a:xfrm>
          <a:prstGeom prst="rect">
            <a:avLst/>
          </a:prstGeom>
        </p:spPr>
      </p:pic>
      <p:pic>
        <p:nvPicPr>
          <p:cNvPr id="49" name="Immagine 48">
            <a:extLst>
              <a:ext uri="{FF2B5EF4-FFF2-40B4-BE49-F238E27FC236}">
                <a16:creationId xmlns:a16="http://schemas.microsoft.com/office/drawing/2014/main" id="{7EAFBA50-3638-3907-C769-3550F2EDC4FA}"/>
              </a:ext>
            </a:extLst>
          </p:cNvPr>
          <p:cNvPicPr>
            <a:picLocks noChangeAspect="1"/>
          </p:cNvPicPr>
          <p:nvPr/>
        </p:nvPicPr>
        <p:blipFill>
          <a:blip r:embed="rId11"/>
          <a:stretch>
            <a:fillRect/>
          </a:stretch>
        </p:blipFill>
        <p:spPr>
          <a:xfrm>
            <a:off x="1192237" y="563631"/>
            <a:ext cx="6759526" cy="5730737"/>
          </a:xfrm>
          <a:prstGeom prst="rect">
            <a:avLst/>
          </a:prstGeom>
        </p:spPr>
      </p:pic>
      <p:sp>
        <p:nvSpPr>
          <p:cNvPr id="50" name="Ovale 49">
            <a:extLst>
              <a:ext uri="{FF2B5EF4-FFF2-40B4-BE49-F238E27FC236}">
                <a16:creationId xmlns:a16="http://schemas.microsoft.com/office/drawing/2014/main" id="{BDF2E421-EE4C-86FD-2E2E-20E5BD727BE7}"/>
              </a:ext>
            </a:extLst>
          </p:cNvPr>
          <p:cNvSpPr/>
          <p:nvPr/>
        </p:nvSpPr>
        <p:spPr>
          <a:xfrm>
            <a:off x="961259" y="560420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Ovale 50">
            <a:extLst>
              <a:ext uri="{FF2B5EF4-FFF2-40B4-BE49-F238E27FC236}">
                <a16:creationId xmlns:a16="http://schemas.microsoft.com/office/drawing/2014/main" id="{CA55CF77-3F35-D541-D178-1F85040F39BA}"/>
              </a:ext>
            </a:extLst>
          </p:cNvPr>
          <p:cNvSpPr/>
          <p:nvPr/>
        </p:nvSpPr>
        <p:spPr>
          <a:xfrm>
            <a:off x="3116170" y="500325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3" name="Immagine 52">
            <a:extLst>
              <a:ext uri="{FF2B5EF4-FFF2-40B4-BE49-F238E27FC236}">
                <a16:creationId xmlns:a16="http://schemas.microsoft.com/office/drawing/2014/main" id="{ADFAD56A-D5AD-869B-9430-007EDEB624B1}"/>
              </a:ext>
            </a:extLst>
          </p:cNvPr>
          <p:cNvPicPr>
            <a:picLocks noChangeAspect="1"/>
          </p:cNvPicPr>
          <p:nvPr/>
        </p:nvPicPr>
        <p:blipFill>
          <a:blip r:embed="rId12"/>
          <a:stretch>
            <a:fillRect/>
          </a:stretch>
        </p:blipFill>
        <p:spPr>
          <a:xfrm>
            <a:off x="2682076" y="2659313"/>
            <a:ext cx="3779848" cy="1539373"/>
          </a:xfrm>
          <a:prstGeom prst="rect">
            <a:avLst/>
          </a:prstGeom>
        </p:spPr>
      </p:pic>
      <p:pic>
        <p:nvPicPr>
          <p:cNvPr id="55" name="Immagine 54">
            <a:extLst>
              <a:ext uri="{FF2B5EF4-FFF2-40B4-BE49-F238E27FC236}">
                <a16:creationId xmlns:a16="http://schemas.microsoft.com/office/drawing/2014/main" id="{B0FFB1F0-F858-AF38-98C2-494E66C7E37C}"/>
              </a:ext>
            </a:extLst>
          </p:cNvPr>
          <p:cNvPicPr>
            <a:picLocks noChangeAspect="1"/>
          </p:cNvPicPr>
          <p:nvPr/>
        </p:nvPicPr>
        <p:blipFill>
          <a:blip r:embed="rId13"/>
          <a:stretch>
            <a:fillRect/>
          </a:stretch>
        </p:blipFill>
        <p:spPr>
          <a:xfrm>
            <a:off x="696894" y="853217"/>
            <a:ext cx="7750212" cy="5151566"/>
          </a:xfrm>
          <a:prstGeom prst="rect">
            <a:avLst/>
          </a:prstGeom>
        </p:spPr>
      </p:pic>
      <p:sp>
        <p:nvSpPr>
          <p:cNvPr id="57" name="CasellaDiTesto 56">
            <a:extLst>
              <a:ext uri="{FF2B5EF4-FFF2-40B4-BE49-F238E27FC236}">
                <a16:creationId xmlns:a16="http://schemas.microsoft.com/office/drawing/2014/main" id="{5A01A259-A4AA-C60D-D82C-92AEB6D0CBBD}"/>
              </a:ext>
            </a:extLst>
          </p:cNvPr>
          <p:cNvSpPr txBox="1"/>
          <p:nvPr/>
        </p:nvSpPr>
        <p:spPr>
          <a:xfrm>
            <a:off x="2286000" y="2274838"/>
            <a:ext cx="4572000" cy="1754326"/>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If you want to install more packages at once, you don't have to run </a:t>
            </a:r>
            <a:r>
              <a:rPr lang="en-US" b="0" i="0" dirty="0" err="1">
                <a:solidFill>
                  <a:schemeClr val="bg1"/>
                </a:solidFill>
                <a:effectLst/>
                <a:latin typeface="Udemy Sans"/>
              </a:rPr>
              <a:t>thedpkg</a:t>
            </a:r>
            <a:r>
              <a:rPr lang="en-US" b="0" i="0" dirty="0">
                <a:solidFill>
                  <a:schemeClr val="bg1"/>
                </a:solidFill>
                <a:effectLst/>
                <a:latin typeface="Udemy Sans"/>
              </a:rPr>
              <a:t> command multiple times, just provide all deb files as arguments to a single </a:t>
            </a:r>
            <a:r>
              <a:rPr lang="en-US" b="0" i="0" dirty="0" err="1">
                <a:solidFill>
                  <a:schemeClr val="bg1"/>
                </a:solidFill>
                <a:effectLst/>
                <a:latin typeface="Udemy Sans"/>
              </a:rPr>
              <a:t>dpkg</a:t>
            </a:r>
            <a:r>
              <a:rPr lang="en-US" dirty="0">
                <a:solidFill>
                  <a:schemeClr val="bg1"/>
                </a:solidFill>
                <a:latin typeface="Udemy Sans"/>
              </a:rPr>
              <a:t> </a:t>
            </a:r>
            <a:r>
              <a:rPr lang="en-US" b="0" i="0" dirty="0">
                <a:solidFill>
                  <a:schemeClr val="bg1"/>
                </a:solidFill>
                <a:effectLst/>
                <a:latin typeface="Udemy Sans"/>
              </a:rPr>
              <a:t>command.</a:t>
            </a:r>
          </a:p>
          <a:p>
            <a:pPr algn="l"/>
            <a:r>
              <a:rPr lang="en-US" b="0" i="0" dirty="0">
                <a:solidFill>
                  <a:schemeClr val="bg1"/>
                </a:solidFill>
                <a:effectLst/>
                <a:latin typeface="Udemy Sans"/>
              </a:rPr>
              <a:t>This is especially useful if there's a circular </a:t>
            </a:r>
            <a:r>
              <a:rPr lang="en-US" b="0" i="0" dirty="0" err="1">
                <a:solidFill>
                  <a:schemeClr val="bg1"/>
                </a:solidFill>
                <a:effectLst/>
                <a:latin typeface="Udemy Sans"/>
              </a:rPr>
              <a:t>dependancy</a:t>
            </a:r>
            <a:r>
              <a:rPr lang="en-US" b="0" i="0" dirty="0">
                <a:solidFill>
                  <a:schemeClr val="bg1"/>
                </a:solidFill>
                <a:effectLst/>
                <a:latin typeface="Udemy Sans"/>
              </a:rPr>
              <a:t>.</a:t>
            </a:r>
          </a:p>
        </p:txBody>
      </p:sp>
      <p:pic>
        <p:nvPicPr>
          <p:cNvPr id="59" name="Immagine 58">
            <a:extLst>
              <a:ext uri="{FF2B5EF4-FFF2-40B4-BE49-F238E27FC236}">
                <a16:creationId xmlns:a16="http://schemas.microsoft.com/office/drawing/2014/main" id="{57A6321F-EE41-6C4C-26C3-46381D1DE9E4}"/>
              </a:ext>
            </a:extLst>
          </p:cNvPr>
          <p:cNvPicPr>
            <a:picLocks noChangeAspect="1"/>
          </p:cNvPicPr>
          <p:nvPr/>
        </p:nvPicPr>
        <p:blipFill>
          <a:blip r:embed="rId14"/>
          <a:stretch>
            <a:fillRect/>
          </a:stretch>
        </p:blipFill>
        <p:spPr>
          <a:xfrm>
            <a:off x="2716369" y="2278280"/>
            <a:ext cx="3711262" cy="2301439"/>
          </a:xfrm>
          <a:prstGeom prst="rect">
            <a:avLst/>
          </a:prstGeom>
        </p:spPr>
      </p:pic>
      <p:sp>
        <p:nvSpPr>
          <p:cNvPr id="2" name="CasellaDiTesto 1">
            <a:extLst>
              <a:ext uri="{FF2B5EF4-FFF2-40B4-BE49-F238E27FC236}">
                <a16:creationId xmlns:a16="http://schemas.microsoft.com/office/drawing/2014/main" id="{3329F4F0-C8AC-3A14-1429-062644F51530}"/>
              </a:ext>
            </a:extLst>
          </p:cNvPr>
          <p:cNvSpPr txBox="1"/>
          <p:nvPr/>
        </p:nvSpPr>
        <p:spPr>
          <a:xfrm>
            <a:off x="1581907" y="987155"/>
            <a:ext cx="6025333" cy="369332"/>
          </a:xfrm>
          <a:prstGeom prst="rect">
            <a:avLst/>
          </a:prstGeom>
          <a:solidFill>
            <a:schemeClr val="accent1"/>
          </a:solidFill>
        </p:spPr>
        <p:txBody>
          <a:bodyPr wrap="square">
            <a:spAutoFit/>
          </a:bodyPr>
          <a:lstStyle/>
          <a:p>
            <a:pPr algn="l">
              <a:buNone/>
            </a:pPr>
            <a:r>
              <a:rPr lang="en-US" b="0" i="0" u="sng" dirty="0">
                <a:solidFill>
                  <a:schemeClr val="bg1"/>
                </a:solidFill>
                <a:effectLst/>
                <a:latin typeface="Udemy Sans"/>
              </a:rPr>
              <a:t>To get a list of all installed packages run </a:t>
            </a:r>
            <a:r>
              <a:rPr lang="en-US" b="0" i="0" u="sng" dirty="0" err="1">
                <a:solidFill>
                  <a:schemeClr val="bg1"/>
                </a:solidFill>
                <a:effectLst/>
                <a:latin typeface="Udemy Sans"/>
              </a:rPr>
              <a:t>dpkg</a:t>
            </a:r>
            <a:r>
              <a:rPr lang="en-US" b="0" i="0" u="sng" dirty="0">
                <a:solidFill>
                  <a:schemeClr val="bg1"/>
                </a:solidFill>
                <a:effectLst/>
                <a:latin typeface="Udemy Sans"/>
              </a:rPr>
              <a:t> --get</a:t>
            </a:r>
            <a:r>
              <a:rPr lang="en-US" b="0" i="0" dirty="0">
                <a:solidFill>
                  <a:schemeClr val="bg1"/>
                </a:solidFill>
                <a:effectLst/>
                <a:latin typeface="Udemy Sans"/>
              </a:rPr>
              <a:t>-selections</a:t>
            </a:r>
          </a:p>
        </p:txBody>
      </p:sp>
      <p:pic>
        <p:nvPicPr>
          <p:cNvPr id="6" name="Immagine 5">
            <a:extLst>
              <a:ext uri="{FF2B5EF4-FFF2-40B4-BE49-F238E27FC236}">
                <a16:creationId xmlns:a16="http://schemas.microsoft.com/office/drawing/2014/main" id="{4B04F5FA-A13A-28EC-2569-3C6228B61218}"/>
              </a:ext>
            </a:extLst>
          </p:cNvPr>
          <p:cNvPicPr>
            <a:picLocks noChangeAspect="1"/>
          </p:cNvPicPr>
          <p:nvPr/>
        </p:nvPicPr>
        <p:blipFill>
          <a:blip r:embed="rId15"/>
          <a:stretch>
            <a:fillRect/>
          </a:stretch>
        </p:blipFill>
        <p:spPr>
          <a:xfrm>
            <a:off x="1599095" y="1313677"/>
            <a:ext cx="5906012" cy="5456393"/>
          </a:xfrm>
          <a:prstGeom prst="rect">
            <a:avLst/>
          </a:prstGeom>
        </p:spPr>
      </p:pic>
      <p:sp>
        <p:nvSpPr>
          <p:cNvPr id="9" name="Ovale 8">
            <a:extLst>
              <a:ext uri="{FF2B5EF4-FFF2-40B4-BE49-F238E27FC236}">
                <a16:creationId xmlns:a16="http://schemas.microsoft.com/office/drawing/2014/main" id="{2B029749-7D20-0782-7DDB-C30EECBD9799}"/>
              </a:ext>
            </a:extLst>
          </p:cNvPr>
          <p:cNvSpPr/>
          <p:nvPr/>
        </p:nvSpPr>
        <p:spPr>
          <a:xfrm>
            <a:off x="3824556" y="1707919"/>
            <a:ext cx="1971582" cy="2954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53FB1FCF-D13B-80A5-436C-B026B79040DC}"/>
              </a:ext>
            </a:extLst>
          </p:cNvPr>
          <p:cNvSpPr txBox="1"/>
          <p:nvPr/>
        </p:nvSpPr>
        <p:spPr>
          <a:xfrm>
            <a:off x="359788" y="860751"/>
            <a:ext cx="8177800" cy="646331"/>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if you want to see the package version of the architecture and the short description run </a:t>
            </a:r>
            <a:r>
              <a:rPr lang="en-US" b="0" i="0" dirty="0" err="1">
                <a:solidFill>
                  <a:schemeClr val="bg1"/>
                </a:solidFill>
                <a:effectLst/>
                <a:latin typeface="Udemy Sans"/>
              </a:rPr>
              <a:t>dpkg</a:t>
            </a:r>
            <a:r>
              <a:rPr lang="en-US" b="0" i="0" dirty="0">
                <a:solidFill>
                  <a:schemeClr val="bg1"/>
                </a:solidFill>
                <a:effectLst/>
                <a:latin typeface="Udemy Sans"/>
              </a:rPr>
              <a:t> -query with the -I option.</a:t>
            </a:r>
          </a:p>
        </p:txBody>
      </p:sp>
      <p:pic>
        <p:nvPicPr>
          <p:cNvPr id="68" name="Immagine 67">
            <a:extLst>
              <a:ext uri="{FF2B5EF4-FFF2-40B4-BE49-F238E27FC236}">
                <a16:creationId xmlns:a16="http://schemas.microsoft.com/office/drawing/2014/main" id="{3D01B712-2F70-FEAC-A11D-6DF431FBE237}"/>
              </a:ext>
            </a:extLst>
          </p:cNvPr>
          <p:cNvPicPr>
            <a:picLocks noChangeAspect="1"/>
          </p:cNvPicPr>
          <p:nvPr/>
        </p:nvPicPr>
        <p:blipFill>
          <a:blip r:embed="rId16"/>
          <a:stretch>
            <a:fillRect/>
          </a:stretch>
        </p:blipFill>
        <p:spPr>
          <a:xfrm>
            <a:off x="359788" y="1516648"/>
            <a:ext cx="8784212" cy="4767001"/>
          </a:xfrm>
          <a:prstGeom prst="rect">
            <a:avLst/>
          </a:prstGeom>
        </p:spPr>
      </p:pic>
      <p:sp>
        <p:nvSpPr>
          <p:cNvPr id="81" name="Ovale 80">
            <a:extLst>
              <a:ext uri="{FF2B5EF4-FFF2-40B4-BE49-F238E27FC236}">
                <a16:creationId xmlns:a16="http://schemas.microsoft.com/office/drawing/2014/main" id="{40F945DB-1722-08A2-A449-D909CF92BCB7}"/>
              </a:ext>
            </a:extLst>
          </p:cNvPr>
          <p:cNvSpPr/>
          <p:nvPr/>
        </p:nvSpPr>
        <p:spPr>
          <a:xfrm>
            <a:off x="1722628" y="1764074"/>
            <a:ext cx="2114297" cy="3660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1" name="Immagine 70">
            <a:extLst>
              <a:ext uri="{FF2B5EF4-FFF2-40B4-BE49-F238E27FC236}">
                <a16:creationId xmlns:a16="http://schemas.microsoft.com/office/drawing/2014/main" id="{2B461420-B2FB-B72E-1A98-D091C8E4DF4B}"/>
              </a:ext>
            </a:extLst>
          </p:cNvPr>
          <p:cNvPicPr>
            <a:picLocks noChangeAspect="1"/>
          </p:cNvPicPr>
          <p:nvPr/>
        </p:nvPicPr>
        <p:blipFill>
          <a:blip r:embed="rId17"/>
          <a:stretch>
            <a:fillRect/>
          </a:stretch>
        </p:blipFill>
        <p:spPr>
          <a:xfrm>
            <a:off x="359788" y="1563914"/>
            <a:ext cx="8676708" cy="4379611"/>
          </a:xfrm>
          <a:prstGeom prst="rect">
            <a:avLst/>
          </a:prstGeom>
        </p:spPr>
      </p:pic>
      <p:sp>
        <p:nvSpPr>
          <p:cNvPr id="72" name="Ovale 71">
            <a:extLst>
              <a:ext uri="{FF2B5EF4-FFF2-40B4-BE49-F238E27FC236}">
                <a16:creationId xmlns:a16="http://schemas.microsoft.com/office/drawing/2014/main" id="{E3B84207-13EE-68E6-F9AB-CF112669FC2A}"/>
              </a:ext>
            </a:extLst>
          </p:cNvPr>
          <p:cNvSpPr/>
          <p:nvPr/>
        </p:nvSpPr>
        <p:spPr>
          <a:xfrm>
            <a:off x="2223949" y="1750081"/>
            <a:ext cx="2198234" cy="370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716B3B81-9D76-2AB8-68EF-3B0A870B2142}"/>
              </a:ext>
            </a:extLst>
          </p:cNvPr>
          <p:cNvSpPr txBox="1"/>
          <p:nvPr/>
        </p:nvSpPr>
        <p:spPr>
          <a:xfrm>
            <a:off x="1281825" y="760720"/>
            <a:ext cx="6251588" cy="646331"/>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If you are to list all files installed on your system from a package run </a:t>
            </a:r>
            <a:r>
              <a:rPr lang="en-US" b="0" i="0" dirty="0" err="1">
                <a:solidFill>
                  <a:schemeClr val="bg1"/>
                </a:solidFill>
                <a:effectLst/>
                <a:latin typeface="Udemy Sans"/>
              </a:rPr>
              <a:t>dpkg</a:t>
            </a:r>
            <a:r>
              <a:rPr lang="en-US" b="0" i="0" dirty="0">
                <a:solidFill>
                  <a:schemeClr val="bg1"/>
                </a:solidFill>
                <a:effectLst/>
                <a:latin typeface="Udemy Sans"/>
              </a:rPr>
              <a:t> with the -</a:t>
            </a:r>
            <a:r>
              <a:rPr lang="en-US" dirty="0">
                <a:solidFill>
                  <a:schemeClr val="bg1"/>
                </a:solidFill>
                <a:latin typeface="Udemy Sans"/>
              </a:rPr>
              <a:t>L</a:t>
            </a:r>
            <a:r>
              <a:rPr lang="en-US" b="0" i="0" dirty="0">
                <a:solidFill>
                  <a:schemeClr val="bg1"/>
                </a:solidFill>
                <a:effectLst/>
                <a:latin typeface="Udemy Sans"/>
              </a:rPr>
              <a:t> option and the package name.</a:t>
            </a:r>
          </a:p>
        </p:txBody>
      </p:sp>
      <p:pic>
        <p:nvPicPr>
          <p:cNvPr id="80" name="Immagine 79">
            <a:extLst>
              <a:ext uri="{FF2B5EF4-FFF2-40B4-BE49-F238E27FC236}">
                <a16:creationId xmlns:a16="http://schemas.microsoft.com/office/drawing/2014/main" id="{B4820A63-C6ED-4BAC-5BFE-ED083C2F2AB5}"/>
              </a:ext>
            </a:extLst>
          </p:cNvPr>
          <p:cNvPicPr>
            <a:picLocks noChangeAspect="1"/>
          </p:cNvPicPr>
          <p:nvPr/>
        </p:nvPicPr>
        <p:blipFill>
          <a:blip r:embed="rId18"/>
          <a:stretch>
            <a:fillRect/>
          </a:stretch>
        </p:blipFill>
        <p:spPr>
          <a:xfrm>
            <a:off x="337560" y="1540197"/>
            <a:ext cx="8630258" cy="4492640"/>
          </a:xfrm>
          <a:prstGeom prst="rect">
            <a:avLst/>
          </a:prstGeom>
        </p:spPr>
      </p:pic>
      <p:sp>
        <p:nvSpPr>
          <p:cNvPr id="13" name="Ovale 12">
            <a:extLst>
              <a:ext uri="{FF2B5EF4-FFF2-40B4-BE49-F238E27FC236}">
                <a16:creationId xmlns:a16="http://schemas.microsoft.com/office/drawing/2014/main" id="{D737CF92-3045-3070-1594-7ADE63A93205}"/>
              </a:ext>
            </a:extLst>
          </p:cNvPr>
          <p:cNvSpPr/>
          <p:nvPr/>
        </p:nvSpPr>
        <p:spPr>
          <a:xfrm>
            <a:off x="369663" y="1957483"/>
            <a:ext cx="2140640" cy="2720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367748CB-AF8A-7C58-BDD2-3C861330CF56}"/>
              </a:ext>
            </a:extLst>
          </p:cNvPr>
          <p:cNvSpPr/>
          <p:nvPr/>
        </p:nvSpPr>
        <p:spPr>
          <a:xfrm>
            <a:off x="2196350" y="2109736"/>
            <a:ext cx="2140640" cy="2720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5" name="CasellaDiTesto 84">
            <a:extLst>
              <a:ext uri="{FF2B5EF4-FFF2-40B4-BE49-F238E27FC236}">
                <a16:creationId xmlns:a16="http://schemas.microsoft.com/office/drawing/2014/main" id="{DF345B35-5A17-F373-B311-5F6AF7C95448}"/>
              </a:ext>
            </a:extLst>
          </p:cNvPr>
          <p:cNvSpPr txBox="1"/>
          <p:nvPr/>
        </p:nvSpPr>
        <p:spPr>
          <a:xfrm>
            <a:off x="1073600" y="679514"/>
            <a:ext cx="6878163" cy="1477328"/>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if you want to see to what package a specific file belongs to, then use the capital S option.</a:t>
            </a:r>
          </a:p>
          <a:p>
            <a:pPr algn="l">
              <a:buNone/>
            </a:pPr>
            <a:r>
              <a:rPr lang="en-US" b="0" i="0" dirty="0">
                <a:solidFill>
                  <a:schemeClr val="bg1"/>
                </a:solidFill>
                <a:effectLst/>
                <a:latin typeface="Udemy Sans"/>
              </a:rPr>
              <a:t>Suppose an important file got corrupted and you want to reinstall the package;</a:t>
            </a:r>
          </a:p>
          <a:p>
            <a:pPr algn="l">
              <a:buNone/>
            </a:pPr>
            <a:r>
              <a:rPr lang="en-US" b="1" i="0" dirty="0">
                <a:solidFill>
                  <a:schemeClr val="bg1"/>
                </a:solidFill>
                <a:effectLst/>
                <a:latin typeface="Udemy Sans"/>
              </a:rPr>
              <a:t>Let's see to which package the ls command belongs:</a:t>
            </a:r>
            <a:endParaRPr lang="en-US" b="0" i="0" dirty="0">
              <a:solidFill>
                <a:schemeClr val="bg1"/>
              </a:solidFill>
              <a:effectLst/>
              <a:latin typeface="Udemy Sans"/>
            </a:endParaRPr>
          </a:p>
        </p:txBody>
      </p:sp>
      <p:pic>
        <p:nvPicPr>
          <p:cNvPr id="87" name="Immagine 86">
            <a:extLst>
              <a:ext uri="{FF2B5EF4-FFF2-40B4-BE49-F238E27FC236}">
                <a16:creationId xmlns:a16="http://schemas.microsoft.com/office/drawing/2014/main" id="{FC718596-7B39-C789-BEE9-D79E1CAE3AC8}"/>
              </a:ext>
            </a:extLst>
          </p:cNvPr>
          <p:cNvPicPr>
            <a:picLocks noChangeAspect="1"/>
          </p:cNvPicPr>
          <p:nvPr/>
        </p:nvPicPr>
        <p:blipFill>
          <a:blip r:embed="rId19"/>
          <a:srcRect b="71896"/>
          <a:stretch/>
        </p:blipFill>
        <p:spPr>
          <a:xfrm>
            <a:off x="1425797" y="2185880"/>
            <a:ext cx="5692633" cy="1407092"/>
          </a:xfrm>
          <a:prstGeom prst="rect">
            <a:avLst/>
          </a:prstGeom>
        </p:spPr>
      </p:pic>
      <p:sp>
        <p:nvSpPr>
          <p:cNvPr id="88" name="Ovale 87">
            <a:extLst>
              <a:ext uri="{FF2B5EF4-FFF2-40B4-BE49-F238E27FC236}">
                <a16:creationId xmlns:a16="http://schemas.microsoft.com/office/drawing/2014/main" id="{B682B303-31F0-1953-A268-27B114BC7203}"/>
              </a:ext>
            </a:extLst>
          </p:cNvPr>
          <p:cNvSpPr/>
          <p:nvPr/>
        </p:nvSpPr>
        <p:spPr>
          <a:xfrm>
            <a:off x="3746670" y="2353332"/>
            <a:ext cx="1080120" cy="5067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9" name="Ovale 88">
            <a:extLst>
              <a:ext uri="{FF2B5EF4-FFF2-40B4-BE49-F238E27FC236}">
                <a16:creationId xmlns:a16="http://schemas.microsoft.com/office/drawing/2014/main" id="{EF2816FC-F844-E95F-265C-F3BD708C478D}"/>
              </a:ext>
            </a:extLst>
          </p:cNvPr>
          <p:cNvSpPr/>
          <p:nvPr/>
        </p:nvSpPr>
        <p:spPr>
          <a:xfrm>
            <a:off x="1323094" y="2688582"/>
            <a:ext cx="1080120" cy="2984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1" name="Ovale 90">
            <a:extLst>
              <a:ext uri="{FF2B5EF4-FFF2-40B4-BE49-F238E27FC236}">
                <a16:creationId xmlns:a16="http://schemas.microsoft.com/office/drawing/2014/main" id="{C5CE92C0-9CD7-E526-20B7-72752EFC857D}"/>
              </a:ext>
            </a:extLst>
          </p:cNvPr>
          <p:cNvSpPr/>
          <p:nvPr/>
        </p:nvSpPr>
        <p:spPr>
          <a:xfrm>
            <a:off x="1475494" y="2840982"/>
            <a:ext cx="1080120" cy="2984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2" name="Ovale 91">
            <a:extLst>
              <a:ext uri="{FF2B5EF4-FFF2-40B4-BE49-F238E27FC236}">
                <a16:creationId xmlns:a16="http://schemas.microsoft.com/office/drawing/2014/main" id="{EB2F1733-FDFC-2DAE-EDF9-23633360207C}"/>
              </a:ext>
            </a:extLst>
          </p:cNvPr>
          <p:cNvSpPr/>
          <p:nvPr/>
        </p:nvSpPr>
        <p:spPr>
          <a:xfrm>
            <a:off x="1413615" y="3245961"/>
            <a:ext cx="844911" cy="2082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4" name="CasellaDiTesto 93">
            <a:extLst>
              <a:ext uri="{FF2B5EF4-FFF2-40B4-BE49-F238E27FC236}">
                <a16:creationId xmlns:a16="http://schemas.microsoft.com/office/drawing/2014/main" id="{202A4333-5276-A5DF-4133-8066CC4A967F}"/>
              </a:ext>
            </a:extLst>
          </p:cNvPr>
          <p:cNvSpPr txBox="1"/>
          <p:nvPr/>
        </p:nvSpPr>
        <p:spPr>
          <a:xfrm>
            <a:off x="3416547" y="3508808"/>
            <a:ext cx="4612340" cy="646331"/>
          </a:xfrm>
          <a:prstGeom prst="rect">
            <a:avLst/>
          </a:prstGeom>
          <a:solidFill>
            <a:schemeClr val="accent1"/>
          </a:solidFill>
        </p:spPr>
        <p:txBody>
          <a:bodyPr wrap="square">
            <a:spAutoFit/>
          </a:bodyPr>
          <a:lstStyle/>
          <a:p>
            <a:r>
              <a:rPr lang="en-US" b="0" i="0" dirty="0">
                <a:solidFill>
                  <a:schemeClr val="bg1"/>
                </a:solidFill>
                <a:effectLst/>
                <a:latin typeface="Udemy Sans"/>
              </a:rPr>
              <a:t>package that contains the ls command is called </a:t>
            </a:r>
            <a:r>
              <a:rPr lang="en-US" b="0" i="0" dirty="0" err="1">
                <a:solidFill>
                  <a:schemeClr val="bg1"/>
                </a:solidFill>
                <a:effectLst/>
                <a:latin typeface="Udemy Sans"/>
              </a:rPr>
              <a:t>coreutils</a:t>
            </a:r>
            <a:endParaRPr lang="it-IT" dirty="0">
              <a:solidFill>
                <a:schemeClr val="bg1"/>
              </a:solidFill>
            </a:endParaRPr>
          </a:p>
        </p:txBody>
      </p:sp>
      <p:sp>
        <p:nvSpPr>
          <p:cNvPr id="96" name="CasellaDiTesto 95">
            <a:extLst>
              <a:ext uri="{FF2B5EF4-FFF2-40B4-BE49-F238E27FC236}">
                <a16:creationId xmlns:a16="http://schemas.microsoft.com/office/drawing/2014/main" id="{7265298D-CAE7-B265-BC0A-68690EB363CC}"/>
              </a:ext>
            </a:extLst>
          </p:cNvPr>
          <p:cNvSpPr txBox="1"/>
          <p:nvPr/>
        </p:nvSpPr>
        <p:spPr>
          <a:xfrm>
            <a:off x="3367813" y="4222277"/>
            <a:ext cx="4612340" cy="923330"/>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to see all the other files from this package run </a:t>
            </a:r>
            <a:r>
              <a:rPr lang="en-US" b="0" i="0" dirty="0" err="1">
                <a:solidFill>
                  <a:schemeClr val="bg1"/>
                </a:solidFill>
                <a:effectLst/>
                <a:latin typeface="Udemy Sans"/>
              </a:rPr>
              <a:t>dpkg</a:t>
            </a:r>
            <a:r>
              <a:rPr lang="en-US" b="0" i="0" dirty="0">
                <a:solidFill>
                  <a:schemeClr val="bg1"/>
                </a:solidFill>
                <a:effectLst/>
                <a:latin typeface="Udemy Sans"/>
              </a:rPr>
              <a:t> -L and the package name </a:t>
            </a:r>
            <a:r>
              <a:rPr lang="en-US" b="0" i="0" dirty="0" err="1">
                <a:solidFill>
                  <a:schemeClr val="bg1"/>
                </a:solidFill>
                <a:effectLst/>
                <a:latin typeface="Udemy Sans"/>
              </a:rPr>
              <a:t>coreutils</a:t>
            </a:r>
            <a:endParaRPr lang="en-US" b="0" i="0" dirty="0">
              <a:solidFill>
                <a:schemeClr val="bg1"/>
              </a:solidFill>
              <a:effectLst/>
              <a:latin typeface="Udemy Sans"/>
            </a:endParaRPr>
          </a:p>
          <a:p>
            <a:pPr algn="l"/>
            <a:r>
              <a:rPr lang="en-US" b="0" i="0" dirty="0">
                <a:solidFill>
                  <a:schemeClr val="bg1"/>
                </a:solidFill>
                <a:effectLst/>
                <a:latin typeface="Udemy Sans"/>
              </a:rPr>
              <a:t>I'm piping the output to less.</a:t>
            </a:r>
          </a:p>
        </p:txBody>
      </p:sp>
      <p:sp>
        <p:nvSpPr>
          <p:cNvPr id="25" name="Ovale 24">
            <a:extLst>
              <a:ext uri="{FF2B5EF4-FFF2-40B4-BE49-F238E27FC236}">
                <a16:creationId xmlns:a16="http://schemas.microsoft.com/office/drawing/2014/main" id="{7C3EE099-9CB6-B4EB-78A5-23E26F335932}"/>
              </a:ext>
            </a:extLst>
          </p:cNvPr>
          <p:cNvSpPr/>
          <p:nvPr/>
        </p:nvSpPr>
        <p:spPr>
          <a:xfrm>
            <a:off x="3730226" y="2917726"/>
            <a:ext cx="1777877" cy="5067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8" name="Immagine 97">
            <a:extLst>
              <a:ext uri="{FF2B5EF4-FFF2-40B4-BE49-F238E27FC236}">
                <a16:creationId xmlns:a16="http://schemas.microsoft.com/office/drawing/2014/main" id="{69C4CA13-1012-2337-7BBE-26CAE56D17B8}"/>
              </a:ext>
            </a:extLst>
          </p:cNvPr>
          <p:cNvPicPr>
            <a:picLocks noChangeAspect="1"/>
          </p:cNvPicPr>
          <p:nvPr/>
        </p:nvPicPr>
        <p:blipFill>
          <a:blip r:embed="rId20"/>
          <a:stretch>
            <a:fillRect/>
          </a:stretch>
        </p:blipFill>
        <p:spPr>
          <a:xfrm>
            <a:off x="1732998" y="2349351"/>
            <a:ext cx="5004272" cy="4429707"/>
          </a:xfrm>
          <a:prstGeom prst="rect">
            <a:avLst/>
          </a:prstGeom>
        </p:spPr>
      </p:pic>
      <p:sp>
        <p:nvSpPr>
          <p:cNvPr id="99" name="Ovale 98">
            <a:extLst>
              <a:ext uri="{FF2B5EF4-FFF2-40B4-BE49-F238E27FC236}">
                <a16:creationId xmlns:a16="http://schemas.microsoft.com/office/drawing/2014/main" id="{BA3E781A-5FB1-A9F8-BD85-0EECC09A0289}"/>
              </a:ext>
            </a:extLst>
          </p:cNvPr>
          <p:cNvSpPr/>
          <p:nvPr/>
        </p:nvSpPr>
        <p:spPr>
          <a:xfrm>
            <a:off x="3555504" y="2647387"/>
            <a:ext cx="1871264" cy="2984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1" name="Immagine 100">
            <a:extLst>
              <a:ext uri="{FF2B5EF4-FFF2-40B4-BE49-F238E27FC236}">
                <a16:creationId xmlns:a16="http://schemas.microsoft.com/office/drawing/2014/main" id="{BF833E93-3EF9-0331-4BCF-B61DFAF1DDEB}"/>
              </a:ext>
            </a:extLst>
          </p:cNvPr>
          <p:cNvPicPr>
            <a:picLocks noChangeAspect="1"/>
          </p:cNvPicPr>
          <p:nvPr/>
        </p:nvPicPr>
        <p:blipFill>
          <a:blip r:embed="rId21"/>
          <a:stretch>
            <a:fillRect/>
          </a:stretch>
        </p:blipFill>
        <p:spPr>
          <a:xfrm>
            <a:off x="1745898" y="740063"/>
            <a:ext cx="3177815" cy="5448772"/>
          </a:xfrm>
          <a:prstGeom prst="rect">
            <a:avLst/>
          </a:prstGeom>
        </p:spPr>
      </p:pic>
    </p:spTree>
    <p:extLst>
      <p:ext uri="{BB962C8B-B14F-4D97-AF65-F5344CB8AC3E}">
        <p14:creationId xmlns:p14="http://schemas.microsoft.com/office/powerpoint/2010/main" val="420423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500"/>
                                        <p:tgtEl>
                                          <p:spTgt spid="5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500"/>
                                        <p:tgtEl>
                                          <p:spTgt spid="5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7"/>
                                        </p:tgtEl>
                                        <p:attrNameLst>
                                          <p:attrName>style.visibility</p:attrName>
                                        </p:attrNameLst>
                                      </p:cBhvr>
                                      <p:to>
                                        <p:strVal val="visible"/>
                                      </p:to>
                                    </p:set>
                                    <p:animEffect transition="in" filter="fade">
                                      <p:cBhvr>
                                        <p:cTn id="87" dur="500"/>
                                        <p:tgtEl>
                                          <p:spTgt spid="5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fade">
                                      <p:cBhvr>
                                        <p:cTn id="92" dur="500"/>
                                        <p:tgtEl>
                                          <p:spTgt spid="5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
                                        </p:tgtEl>
                                        <p:attrNameLst>
                                          <p:attrName>style.visibility</p:attrName>
                                        </p:attrNameLst>
                                      </p:cBhvr>
                                      <p:to>
                                        <p:strVal val="visible"/>
                                      </p:to>
                                    </p:set>
                                    <p:animEffect transition="in" filter="fade">
                                      <p:cBhvr>
                                        <p:cTn id="97" dur="500"/>
                                        <p:tgtEl>
                                          <p:spTgt spid="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500"/>
                                        <p:tgtEl>
                                          <p:spTgt spid="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9"/>
                                        </p:tgtEl>
                                        <p:attrNameLst>
                                          <p:attrName>style.visibility</p:attrName>
                                        </p:attrNameLst>
                                      </p:cBhvr>
                                      <p:to>
                                        <p:strVal val="visible"/>
                                      </p:to>
                                    </p:set>
                                    <p:animEffect transition="in" filter="fade">
                                      <p:cBhvr>
                                        <p:cTn id="107" dur="500"/>
                                        <p:tgtEl>
                                          <p:spTgt spid="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fade">
                                      <p:cBhvr>
                                        <p:cTn id="112" dur="500"/>
                                        <p:tgtEl>
                                          <p:spTgt spid="1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68"/>
                                        </p:tgtEl>
                                        <p:attrNameLst>
                                          <p:attrName>style.visibility</p:attrName>
                                        </p:attrNameLst>
                                      </p:cBhvr>
                                      <p:to>
                                        <p:strVal val="visible"/>
                                      </p:to>
                                    </p:set>
                                    <p:animEffect transition="in" filter="fade">
                                      <p:cBhvr>
                                        <p:cTn id="117" dur="500"/>
                                        <p:tgtEl>
                                          <p:spTgt spid="68"/>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fade">
                                      <p:cBhvr>
                                        <p:cTn id="122" dur="500"/>
                                        <p:tgtEl>
                                          <p:spTgt spid="81"/>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5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2"/>
                                        </p:tgtEl>
                                        <p:attrNameLst>
                                          <p:attrName>style.visibility</p:attrName>
                                        </p:attrNameLst>
                                      </p:cBhvr>
                                      <p:to>
                                        <p:strVal val="visible"/>
                                      </p:to>
                                    </p:set>
                                    <p:animEffect transition="in" filter="fade">
                                      <p:cBhvr>
                                        <p:cTn id="132" dur="500"/>
                                        <p:tgtEl>
                                          <p:spTgt spid="72"/>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12"/>
                                        </p:tgtEl>
                                        <p:attrNameLst>
                                          <p:attrName>style.visibility</p:attrName>
                                        </p:attrNameLst>
                                      </p:cBhvr>
                                      <p:to>
                                        <p:strVal val="visible"/>
                                      </p:to>
                                    </p:set>
                                    <p:animEffect transition="in" filter="fade">
                                      <p:cBhvr>
                                        <p:cTn id="137" dur="500"/>
                                        <p:tgtEl>
                                          <p:spTgt spid="12"/>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80"/>
                                        </p:tgtEl>
                                        <p:attrNameLst>
                                          <p:attrName>style.visibility</p:attrName>
                                        </p:attrNameLst>
                                      </p:cBhvr>
                                      <p:to>
                                        <p:strVal val="visible"/>
                                      </p:to>
                                    </p:set>
                                    <p:animEffect transition="in" filter="fade">
                                      <p:cBhvr>
                                        <p:cTn id="142" dur="500"/>
                                        <p:tgtEl>
                                          <p:spTgt spid="80"/>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13"/>
                                        </p:tgtEl>
                                        <p:attrNameLst>
                                          <p:attrName>style.visibility</p:attrName>
                                        </p:attrNameLst>
                                      </p:cBhvr>
                                      <p:to>
                                        <p:strVal val="visible"/>
                                      </p:to>
                                    </p:set>
                                    <p:animEffect transition="in" filter="fade">
                                      <p:cBhvr>
                                        <p:cTn id="147" dur="500"/>
                                        <p:tgtEl>
                                          <p:spTgt spid="13"/>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15"/>
                                        </p:tgtEl>
                                        <p:attrNameLst>
                                          <p:attrName>style.visibility</p:attrName>
                                        </p:attrNameLst>
                                      </p:cBhvr>
                                      <p:to>
                                        <p:strVal val="visible"/>
                                      </p:to>
                                    </p:set>
                                    <p:animEffect transition="in" filter="fade">
                                      <p:cBhvr>
                                        <p:cTn id="152" dur="500"/>
                                        <p:tgtEl>
                                          <p:spTgt spid="15"/>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85"/>
                                        </p:tgtEl>
                                        <p:attrNameLst>
                                          <p:attrName>style.visibility</p:attrName>
                                        </p:attrNameLst>
                                      </p:cBhvr>
                                      <p:to>
                                        <p:strVal val="visible"/>
                                      </p:to>
                                    </p:set>
                                    <p:animEffect transition="in" filter="fade">
                                      <p:cBhvr>
                                        <p:cTn id="157" dur="500"/>
                                        <p:tgtEl>
                                          <p:spTgt spid="85"/>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87"/>
                                        </p:tgtEl>
                                        <p:attrNameLst>
                                          <p:attrName>style.visibility</p:attrName>
                                        </p:attrNameLst>
                                      </p:cBhvr>
                                      <p:to>
                                        <p:strVal val="visible"/>
                                      </p:to>
                                    </p:set>
                                    <p:animEffect transition="in" filter="fade">
                                      <p:cBhvr>
                                        <p:cTn id="162" dur="500"/>
                                        <p:tgtEl>
                                          <p:spTgt spid="87"/>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88"/>
                                        </p:tgtEl>
                                        <p:attrNameLst>
                                          <p:attrName>style.visibility</p:attrName>
                                        </p:attrNameLst>
                                      </p:cBhvr>
                                      <p:to>
                                        <p:strVal val="visible"/>
                                      </p:to>
                                    </p:set>
                                    <p:animEffect transition="in" filter="fade">
                                      <p:cBhvr>
                                        <p:cTn id="167" dur="500"/>
                                        <p:tgtEl>
                                          <p:spTgt spid="88"/>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89"/>
                                        </p:tgtEl>
                                        <p:attrNameLst>
                                          <p:attrName>style.visibility</p:attrName>
                                        </p:attrNameLst>
                                      </p:cBhvr>
                                      <p:to>
                                        <p:strVal val="visible"/>
                                      </p:to>
                                    </p:set>
                                    <p:animEffect transition="in" filter="fade">
                                      <p:cBhvr>
                                        <p:cTn id="172" dur="500"/>
                                        <p:tgtEl>
                                          <p:spTgt spid="89"/>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91"/>
                                        </p:tgtEl>
                                        <p:attrNameLst>
                                          <p:attrName>style.visibility</p:attrName>
                                        </p:attrNameLst>
                                      </p:cBhvr>
                                      <p:to>
                                        <p:strVal val="visible"/>
                                      </p:to>
                                    </p:set>
                                    <p:animEffect transition="in" filter="fade">
                                      <p:cBhvr>
                                        <p:cTn id="177" dur="500"/>
                                        <p:tgtEl>
                                          <p:spTgt spid="91"/>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25"/>
                                        </p:tgtEl>
                                        <p:attrNameLst>
                                          <p:attrName>style.visibility</p:attrName>
                                        </p:attrNameLst>
                                      </p:cBhvr>
                                      <p:to>
                                        <p:strVal val="visible"/>
                                      </p:to>
                                    </p:set>
                                    <p:animEffect transition="in" filter="fade">
                                      <p:cBhvr>
                                        <p:cTn id="182" dur="500"/>
                                        <p:tgtEl>
                                          <p:spTgt spid="25"/>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92"/>
                                        </p:tgtEl>
                                        <p:attrNameLst>
                                          <p:attrName>style.visibility</p:attrName>
                                        </p:attrNameLst>
                                      </p:cBhvr>
                                      <p:to>
                                        <p:strVal val="visible"/>
                                      </p:to>
                                    </p:set>
                                    <p:animEffect transition="in" filter="fade">
                                      <p:cBhvr>
                                        <p:cTn id="187" dur="500"/>
                                        <p:tgtEl>
                                          <p:spTgt spid="92"/>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94"/>
                                        </p:tgtEl>
                                        <p:attrNameLst>
                                          <p:attrName>style.visibility</p:attrName>
                                        </p:attrNameLst>
                                      </p:cBhvr>
                                      <p:to>
                                        <p:strVal val="visible"/>
                                      </p:to>
                                    </p:set>
                                    <p:animEffect transition="in" filter="fade">
                                      <p:cBhvr>
                                        <p:cTn id="192" dur="500"/>
                                        <p:tgtEl>
                                          <p:spTgt spid="94"/>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96"/>
                                        </p:tgtEl>
                                        <p:attrNameLst>
                                          <p:attrName>style.visibility</p:attrName>
                                        </p:attrNameLst>
                                      </p:cBhvr>
                                      <p:to>
                                        <p:strVal val="visible"/>
                                      </p:to>
                                    </p:set>
                                    <p:animEffect transition="in" filter="fade">
                                      <p:cBhvr>
                                        <p:cTn id="197" dur="500"/>
                                        <p:tgtEl>
                                          <p:spTgt spid="96"/>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98"/>
                                        </p:tgtEl>
                                        <p:attrNameLst>
                                          <p:attrName>style.visibility</p:attrName>
                                        </p:attrNameLst>
                                      </p:cBhvr>
                                      <p:to>
                                        <p:strVal val="visible"/>
                                      </p:to>
                                    </p:set>
                                    <p:animEffect transition="in" filter="fade">
                                      <p:cBhvr>
                                        <p:cTn id="202" dur="500"/>
                                        <p:tgtEl>
                                          <p:spTgt spid="98"/>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99"/>
                                        </p:tgtEl>
                                        <p:attrNameLst>
                                          <p:attrName>style.visibility</p:attrName>
                                        </p:attrNameLst>
                                      </p:cBhvr>
                                      <p:to>
                                        <p:strVal val="visible"/>
                                      </p:to>
                                    </p:set>
                                    <p:animEffect transition="in" filter="fade">
                                      <p:cBhvr>
                                        <p:cTn id="207" dur="500"/>
                                        <p:tgtEl>
                                          <p:spTgt spid="99"/>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101"/>
                                        </p:tgtEl>
                                        <p:attrNameLst>
                                          <p:attrName>style.visibility</p:attrName>
                                        </p:attrNameLst>
                                      </p:cBhvr>
                                      <p:to>
                                        <p:strVal val="visible"/>
                                      </p:to>
                                    </p:set>
                                    <p:animEffect transition="in" filter="fade">
                                      <p:cBhvr>
                                        <p:cTn id="212"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P spid="18" grpId="0" animBg="1"/>
      <p:bldP spid="22" grpId="0" animBg="1"/>
      <p:bldP spid="41" grpId="0" animBg="1"/>
      <p:bldP spid="45" grpId="0" animBg="1"/>
      <p:bldP spid="50" grpId="0" animBg="1"/>
      <p:bldP spid="51" grpId="0" animBg="1"/>
      <p:bldP spid="57" grpId="0" animBg="1"/>
      <p:bldP spid="2" grpId="0" animBg="1"/>
      <p:bldP spid="9" grpId="0" animBg="1"/>
      <p:bldP spid="10" grpId="0" animBg="1"/>
      <p:bldP spid="81" grpId="0" animBg="1"/>
      <p:bldP spid="72" grpId="0" animBg="1"/>
      <p:bldP spid="12" grpId="0" animBg="1"/>
      <p:bldP spid="13" grpId="0" animBg="1"/>
      <p:bldP spid="15" grpId="0" animBg="1"/>
      <p:bldP spid="85" grpId="0" animBg="1"/>
      <p:bldP spid="88" grpId="0" animBg="1"/>
      <p:bldP spid="89" grpId="0" animBg="1"/>
      <p:bldP spid="91" grpId="0" animBg="1"/>
      <p:bldP spid="92" grpId="0" animBg="1"/>
      <p:bldP spid="94" grpId="0" animBg="1"/>
      <p:bldP spid="96" grpId="0" animBg="1"/>
      <p:bldP spid="25" grpId="0" animBg="1"/>
      <p:bldP spid="9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6A98A-9F3E-3D16-44A7-44F8E5737985}"/>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AF906C36-9A82-3154-07DF-940CB3DD15CF}"/>
              </a:ext>
            </a:extLst>
          </p:cNvPr>
          <p:cNvGraphicFramePr/>
          <p:nvPr>
            <p:extLst>
              <p:ext uri="{D42A27DB-BD31-4B8C-83A1-F6EECF244321}">
                <p14:modId xmlns:p14="http://schemas.microsoft.com/office/powerpoint/2010/main" val="392987274"/>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16C07B8A-4C2A-D120-FFB0-0B07E4F5D7FF}"/>
              </a:ext>
            </a:extLst>
          </p:cNvPr>
          <p:cNvSpPr/>
          <p:nvPr/>
        </p:nvSpPr>
        <p:spPr>
          <a:xfrm>
            <a:off x="246422" y="548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F63B379A-265B-0C49-8AC3-6A20D1344F0B}"/>
              </a:ext>
            </a:extLst>
          </p:cNvPr>
          <p:cNvSpPr txBox="1"/>
          <p:nvPr/>
        </p:nvSpPr>
        <p:spPr>
          <a:xfrm>
            <a:off x="669242" y="936508"/>
            <a:ext cx="7776864" cy="923330"/>
          </a:xfrm>
          <a:prstGeom prst="rect">
            <a:avLst/>
          </a:prstGeom>
          <a:solidFill>
            <a:schemeClr val="accent1"/>
          </a:solidFill>
        </p:spPr>
        <p:txBody>
          <a:bodyPr wrap="square">
            <a:spAutoFit/>
          </a:bodyPr>
          <a:lstStyle/>
          <a:p>
            <a:pPr algn="l">
              <a:buNone/>
            </a:pPr>
            <a:r>
              <a:rPr lang="en-US" b="0" i="0" dirty="0">
                <a:solidFill>
                  <a:schemeClr val="bg1">
                    <a:lumMod val="95000"/>
                  </a:schemeClr>
                </a:solidFill>
                <a:effectLst/>
                <a:latin typeface="Udemy Sans"/>
              </a:rPr>
              <a:t>To remove an already installed package, use the -r or -- remove option and the </a:t>
            </a:r>
            <a:r>
              <a:rPr lang="en-US" b="0" i="0" dirty="0" err="1">
                <a:solidFill>
                  <a:schemeClr val="bg1">
                    <a:lumMod val="95000"/>
                  </a:schemeClr>
                </a:solidFill>
                <a:effectLst/>
                <a:latin typeface="Udemy Sans"/>
              </a:rPr>
              <a:t>ge</a:t>
            </a:r>
            <a:r>
              <a:rPr lang="en-US" b="0" i="0" dirty="0">
                <a:solidFill>
                  <a:schemeClr val="bg1">
                    <a:lumMod val="95000"/>
                  </a:schemeClr>
                </a:solidFill>
                <a:effectLst/>
                <a:latin typeface="Udemy Sans"/>
              </a:rPr>
              <a:t> name. Let's remove the Chrome browser so </a:t>
            </a:r>
            <a:r>
              <a:rPr lang="en-US" b="0" i="0" dirty="0" err="1">
                <a:solidFill>
                  <a:schemeClr val="bg1">
                    <a:lumMod val="95000"/>
                  </a:schemeClr>
                </a:solidFill>
                <a:effectLst/>
                <a:latin typeface="Udemy Sans"/>
              </a:rPr>
              <a:t>sudo</a:t>
            </a:r>
            <a:r>
              <a:rPr lang="en-US" b="0" i="0" dirty="0">
                <a:solidFill>
                  <a:schemeClr val="bg1">
                    <a:lumMod val="95000"/>
                  </a:schemeClr>
                </a:solidFill>
                <a:effectLst/>
                <a:latin typeface="Udemy Sans"/>
              </a:rPr>
              <a:t> </a:t>
            </a:r>
            <a:r>
              <a:rPr lang="en-US" b="0" i="0" dirty="0" err="1">
                <a:solidFill>
                  <a:schemeClr val="bg1">
                    <a:lumMod val="95000"/>
                  </a:schemeClr>
                </a:solidFill>
                <a:effectLst/>
                <a:latin typeface="Udemy Sans"/>
              </a:rPr>
              <a:t>dpkg</a:t>
            </a:r>
            <a:r>
              <a:rPr lang="en-US" b="0" i="0" dirty="0">
                <a:solidFill>
                  <a:schemeClr val="bg1">
                    <a:lumMod val="95000"/>
                  </a:schemeClr>
                </a:solidFill>
                <a:effectLst/>
                <a:latin typeface="Udemy Sans"/>
              </a:rPr>
              <a:t> –r an the name of the package google-chrome-stable</a:t>
            </a:r>
          </a:p>
        </p:txBody>
      </p:sp>
      <p:pic>
        <p:nvPicPr>
          <p:cNvPr id="6" name="Immagine 5">
            <a:extLst>
              <a:ext uri="{FF2B5EF4-FFF2-40B4-BE49-F238E27FC236}">
                <a16:creationId xmlns:a16="http://schemas.microsoft.com/office/drawing/2014/main" id="{0B7B6120-C384-CE6E-3D5F-EBD0EF343983}"/>
              </a:ext>
            </a:extLst>
          </p:cNvPr>
          <p:cNvPicPr>
            <a:picLocks noChangeAspect="1"/>
          </p:cNvPicPr>
          <p:nvPr/>
        </p:nvPicPr>
        <p:blipFill>
          <a:blip r:embed="rId7"/>
          <a:stretch>
            <a:fillRect/>
          </a:stretch>
        </p:blipFill>
        <p:spPr>
          <a:xfrm>
            <a:off x="636541" y="2009075"/>
            <a:ext cx="7809565" cy="2334125"/>
          </a:xfrm>
          <a:prstGeom prst="rect">
            <a:avLst/>
          </a:prstGeom>
        </p:spPr>
      </p:pic>
      <p:sp>
        <p:nvSpPr>
          <p:cNvPr id="7" name="Ovale 6">
            <a:extLst>
              <a:ext uri="{FF2B5EF4-FFF2-40B4-BE49-F238E27FC236}">
                <a16:creationId xmlns:a16="http://schemas.microsoft.com/office/drawing/2014/main" id="{06528AE4-E4B9-A11C-0F79-EFC82722E0C7}"/>
              </a:ext>
            </a:extLst>
          </p:cNvPr>
          <p:cNvSpPr/>
          <p:nvPr/>
        </p:nvSpPr>
        <p:spPr>
          <a:xfrm>
            <a:off x="2555776" y="2204864"/>
            <a:ext cx="2736304" cy="3986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B671EA76-B7ED-8D67-254F-D0478D69ABCA}"/>
              </a:ext>
            </a:extLst>
          </p:cNvPr>
          <p:cNvSpPr txBox="1"/>
          <p:nvPr/>
        </p:nvSpPr>
        <p:spPr>
          <a:xfrm>
            <a:off x="2123728" y="4254474"/>
            <a:ext cx="4612340" cy="2308324"/>
          </a:xfrm>
          <a:prstGeom prst="rect">
            <a:avLst/>
          </a:prstGeom>
          <a:solidFill>
            <a:schemeClr val="accent1"/>
          </a:solidFill>
        </p:spPr>
        <p:txBody>
          <a:bodyPr wrap="square">
            <a:spAutoFit/>
          </a:bodyPr>
          <a:lstStyle/>
          <a:p>
            <a:pPr algn="l">
              <a:buNone/>
            </a:pPr>
            <a:r>
              <a:rPr lang="en-US" b="0" i="0" dirty="0">
                <a:solidFill>
                  <a:schemeClr val="bg1">
                    <a:lumMod val="95000"/>
                  </a:schemeClr>
                </a:solidFill>
                <a:effectLst/>
                <a:latin typeface="Udemy Sans"/>
              </a:rPr>
              <a:t>Note that the -r option </a:t>
            </a:r>
            <a:r>
              <a:rPr lang="en-US" b="1" i="0" dirty="0">
                <a:solidFill>
                  <a:schemeClr val="bg1">
                    <a:lumMod val="95000"/>
                  </a:schemeClr>
                </a:solidFill>
                <a:effectLst/>
                <a:latin typeface="Udemy Sans"/>
              </a:rPr>
              <a:t>does not remove the configuration file</a:t>
            </a:r>
            <a:r>
              <a:rPr lang="en-US" b="0" i="0" dirty="0">
                <a:solidFill>
                  <a:schemeClr val="bg1">
                    <a:lumMod val="95000"/>
                  </a:schemeClr>
                </a:solidFill>
                <a:effectLst/>
                <a:latin typeface="Udemy Sans"/>
              </a:rPr>
              <a:t> as well. If you reinstall the package you’ll have the same configuration.</a:t>
            </a:r>
          </a:p>
          <a:p>
            <a:pPr algn="l">
              <a:buNone/>
            </a:pPr>
            <a:endParaRPr lang="en-US" dirty="0">
              <a:solidFill>
                <a:schemeClr val="bg1">
                  <a:lumMod val="95000"/>
                </a:schemeClr>
              </a:solidFill>
              <a:latin typeface="Udemy Sans"/>
            </a:endParaRPr>
          </a:p>
          <a:p>
            <a:r>
              <a:rPr lang="en-US" dirty="0">
                <a:solidFill>
                  <a:schemeClr val="bg1">
                    <a:lumMod val="95000"/>
                  </a:schemeClr>
                </a:solidFill>
              </a:rPr>
              <a:t>If you want to remove both the application and the configuration files, use the capital P or --</a:t>
            </a:r>
          </a:p>
          <a:p>
            <a:r>
              <a:rPr lang="en-US" dirty="0">
                <a:solidFill>
                  <a:schemeClr val="bg1">
                    <a:lumMod val="95000"/>
                  </a:schemeClr>
                </a:solidFill>
              </a:rPr>
              <a:t>purge option.</a:t>
            </a:r>
          </a:p>
          <a:p>
            <a:pPr algn="l">
              <a:buNone/>
            </a:pPr>
            <a:endParaRPr lang="en-US" b="0" i="0" dirty="0">
              <a:solidFill>
                <a:schemeClr val="bg1">
                  <a:lumMod val="95000"/>
                </a:schemeClr>
              </a:solidFill>
              <a:effectLst/>
              <a:latin typeface="Udemy Sans"/>
            </a:endParaRPr>
          </a:p>
        </p:txBody>
      </p:sp>
      <p:pic>
        <p:nvPicPr>
          <p:cNvPr id="12" name="Immagine 11">
            <a:extLst>
              <a:ext uri="{FF2B5EF4-FFF2-40B4-BE49-F238E27FC236}">
                <a16:creationId xmlns:a16="http://schemas.microsoft.com/office/drawing/2014/main" id="{9E2F31ED-EFA6-3A56-46A7-40E3681C8C1C}"/>
              </a:ext>
            </a:extLst>
          </p:cNvPr>
          <p:cNvPicPr>
            <a:picLocks noChangeAspect="1"/>
          </p:cNvPicPr>
          <p:nvPr/>
        </p:nvPicPr>
        <p:blipFill>
          <a:blip r:embed="rId8"/>
          <a:stretch>
            <a:fillRect/>
          </a:stretch>
        </p:blipFill>
        <p:spPr>
          <a:xfrm>
            <a:off x="636541" y="1977989"/>
            <a:ext cx="7759103" cy="4187315"/>
          </a:xfrm>
          <a:prstGeom prst="rect">
            <a:avLst/>
          </a:prstGeom>
        </p:spPr>
      </p:pic>
      <p:sp>
        <p:nvSpPr>
          <p:cNvPr id="13" name="Ovale 12">
            <a:extLst>
              <a:ext uri="{FF2B5EF4-FFF2-40B4-BE49-F238E27FC236}">
                <a16:creationId xmlns:a16="http://schemas.microsoft.com/office/drawing/2014/main" id="{8263E6E7-E5AF-71CC-181B-9F5DE3F3414E}"/>
              </a:ext>
            </a:extLst>
          </p:cNvPr>
          <p:cNvSpPr/>
          <p:nvPr/>
        </p:nvSpPr>
        <p:spPr>
          <a:xfrm>
            <a:off x="3275856" y="2342810"/>
            <a:ext cx="3168352" cy="3986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B0208813-9DEF-DC07-1951-4360CBC4D2AB}"/>
              </a:ext>
            </a:extLst>
          </p:cNvPr>
          <p:cNvSpPr/>
          <p:nvPr/>
        </p:nvSpPr>
        <p:spPr>
          <a:xfrm>
            <a:off x="401821" y="2725753"/>
            <a:ext cx="3168352" cy="3986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51B3A056-EBA8-7ADC-BF5C-2BE618968E72}"/>
              </a:ext>
            </a:extLst>
          </p:cNvPr>
          <p:cNvSpPr txBox="1"/>
          <p:nvPr/>
        </p:nvSpPr>
        <p:spPr>
          <a:xfrm>
            <a:off x="3614690" y="3168689"/>
            <a:ext cx="4612340" cy="2585323"/>
          </a:xfrm>
          <a:prstGeom prst="rect">
            <a:avLst/>
          </a:prstGeom>
          <a:solidFill>
            <a:schemeClr val="accent1"/>
          </a:solidFill>
        </p:spPr>
        <p:txBody>
          <a:bodyPr wrap="square">
            <a:spAutoFit/>
          </a:bodyPr>
          <a:lstStyle/>
          <a:p>
            <a:pPr algn="l">
              <a:buNone/>
            </a:pPr>
            <a:r>
              <a:rPr lang="en-US" b="0" i="0" dirty="0">
                <a:solidFill>
                  <a:schemeClr val="bg1">
                    <a:lumMod val="95000"/>
                  </a:schemeClr>
                </a:solidFill>
                <a:effectLst/>
                <a:latin typeface="Udemy Sans"/>
              </a:rPr>
              <a:t>You've just learned the basics of package management using </a:t>
            </a:r>
            <a:r>
              <a:rPr lang="en-US" b="0" i="0" dirty="0" err="1">
                <a:solidFill>
                  <a:schemeClr val="bg1">
                    <a:lumMod val="95000"/>
                  </a:schemeClr>
                </a:solidFill>
                <a:effectLst/>
                <a:latin typeface="Udemy Sans"/>
              </a:rPr>
              <a:t>dpkg</a:t>
            </a:r>
            <a:r>
              <a:rPr lang="en-US" b="0" i="0" dirty="0">
                <a:solidFill>
                  <a:schemeClr val="bg1">
                    <a:lumMod val="95000"/>
                  </a:schemeClr>
                </a:solidFill>
                <a:effectLst/>
                <a:latin typeface="Udemy Sans"/>
              </a:rPr>
              <a:t> on Debian based distributions.</a:t>
            </a:r>
          </a:p>
          <a:p>
            <a:pPr algn="l">
              <a:buNone/>
            </a:pPr>
            <a:r>
              <a:rPr lang="en-US" b="0" i="0" dirty="0">
                <a:solidFill>
                  <a:schemeClr val="bg1">
                    <a:lumMod val="95000"/>
                  </a:schemeClr>
                </a:solidFill>
                <a:effectLst/>
                <a:latin typeface="Udemy Sans"/>
              </a:rPr>
              <a:t>However </a:t>
            </a:r>
            <a:r>
              <a:rPr lang="en-US" b="0" i="0" dirty="0" err="1">
                <a:solidFill>
                  <a:schemeClr val="bg1">
                    <a:lumMod val="95000"/>
                  </a:schemeClr>
                </a:solidFill>
                <a:effectLst/>
                <a:latin typeface="Udemy Sans"/>
              </a:rPr>
              <a:t>dpkd</a:t>
            </a:r>
            <a:r>
              <a:rPr lang="en-US" b="0" i="0" dirty="0">
                <a:solidFill>
                  <a:schemeClr val="bg1">
                    <a:lumMod val="95000"/>
                  </a:schemeClr>
                </a:solidFill>
                <a:effectLst/>
                <a:latin typeface="Udemy Sans"/>
              </a:rPr>
              <a:t> is a low-level tool that neither works with repositories nor solves dependency problems.</a:t>
            </a:r>
          </a:p>
          <a:p>
            <a:pPr algn="l"/>
            <a:r>
              <a:rPr lang="en-US" b="0" i="0" dirty="0">
                <a:solidFill>
                  <a:schemeClr val="bg1">
                    <a:lumMod val="95000"/>
                  </a:schemeClr>
                </a:solidFill>
                <a:effectLst/>
                <a:latin typeface="Udemy Sans"/>
              </a:rPr>
              <a:t>The recommended way of managing packages on a Debian based system is to use the </a:t>
            </a:r>
            <a:r>
              <a:rPr lang="en-US" b="1" i="0" dirty="0">
                <a:solidFill>
                  <a:schemeClr val="bg1">
                    <a:lumMod val="95000"/>
                  </a:schemeClr>
                </a:solidFill>
                <a:effectLst/>
                <a:latin typeface="Udemy Sans"/>
              </a:rPr>
              <a:t>apt</a:t>
            </a:r>
            <a:r>
              <a:rPr lang="en-US" b="0" i="0" dirty="0">
                <a:solidFill>
                  <a:schemeClr val="bg1">
                    <a:lumMod val="95000"/>
                  </a:schemeClr>
                </a:solidFill>
                <a:effectLst/>
                <a:latin typeface="Udemy Sans"/>
              </a:rPr>
              <a:t> tool.</a:t>
            </a:r>
          </a:p>
        </p:txBody>
      </p:sp>
    </p:spTree>
    <p:extLst>
      <p:ext uri="{BB962C8B-B14F-4D97-AF65-F5344CB8AC3E}">
        <p14:creationId xmlns:p14="http://schemas.microsoft.com/office/powerpoint/2010/main" val="376856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0" grpId="0" animBg="1"/>
      <p:bldP spid="13" grpId="0" animBg="1"/>
      <p:bldP spid="14"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92CF0-DE4C-4510-EF81-D8F939DB8B5A}"/>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8E02E3EA-1EE8-4628-609E-56901E821651}"/>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5B0A7F18-9F36-56C0-125A-2C847C4F604F}"/>
              </a:ext>
            </a:extLst>
          </p:cNvPr>
          <p:cNvSpPr/>
          <p:nvPr/>
        </p:nvSpPr>
        <p:spPr>
          <a:xfrm>
            <a:off x="246422" y="548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183BE3BA-27DD-D708-951C-C9B5451E4464}"/>
              </a:ext>
            </a:extLst>
          </p:cNvPr>
          <p:cNvPicPr>
            <a:picLocks noChangeAspect="1"/>
          </p:cNvPicPr>
          <p:nvPr/>
        </p:nvPicPr>
        <p:blipFill>
          <a:blip r:embed="rId7"/>
          <a:stretch>
            <a:fillRect/>
          </a:stretch>
        </p:blipFill>
        <p:spPr>
          <a:xfrm>
            <a:off x="786482" y="1124744"/>
            <a:ext cx="7457362" cy="2952328"/>
          </a:xfrm>
          <a:prstGeom prst="rect">
            <a:avLst/>
          </a:prstGeom>
        </p:spPr>
      </p:pic>
      <p:sp>
        <p:nvSpPr>
          <p:cNvPr id="6" name="CasellaDiTesto 5">
            <a:extLst>
              <a:ext uri="{FF2B5EF4-FFF2-40B4-BE49-F238E27FC236}">
                <a16:creationId xmlns:a16="http://schemas.microsoft.com/office/drawing/2014/main" id="{213B8532-F30D-8435-9ACB-5BB15D58F85F}"/>
              </a:ext>
            </a:extLst>
          </p:cNvPr>
          <p:cNvSpPr txBox="1"/>
          <p:nvPr/>
        </p:nvSpPr>
        <p:spPr>
          <a:xfrm>
            <a:off x="2483768" y="4408484"/>
            <a:ext cx="4612340" cy="923330"/>
          </a:xfrm>
          <a:prstGeom prst="rect">
            <a:avLst/>
          </a:prstGeom>
          <a:solidFill>
            <a:schemeClr val="accent1"/>
          </a:solidFill>
        </p:spPr>
        <p:txBody>
          <a:bodyPr wrap="square">
            <a:spAutoFit/>
          </a:bodyPr>
          <a:lstStyle/>
          <a:p>
            <a:pPr algn="l">
              <a:buNone/>
            </a:pPr>
            <a:r>
              <a:rPr lang="en-US" b="1" i="0" dirty="0">
                <a:solidFill>
                  <a:schemeClr val="bg1">
                    <a:lumMod val="95000"/>
                  </a:schemeClr>
                </a:solidFill>
                <a:effectLst/>
                <a:latin typeface="Udemy Sans"/>
              </a:rPr>
              <a:t>PPA stands for Personal Package Archives</a:t>
            </a:r>
            <a:r>
              <a:rPr lang="en-US" b="0" i="0" dirty="0">
                <a:solidFill>
                  <a:schemeClr val="bg1">
                    <a:lumMod val="95000"/>
                  </a:schemeClr>
                </a:solidFill>
                <a:effectLst/>
                <a:latin typeface="Udemy Sans"/>
              </a:rPr>
              <a:t>. Such a repository is maintained by people who are not official Ubuntu developers.</a:t>
            </a:r>
          </a:p>
        </p:txBody>
      </p:sp>
    </p:spTree>
    <p:extLst>
      <p:ext uri="{BB962C8B-B14F-4D97-AF65-F5344CB8AC3E}">
        <p14:creationId xmlns:p14="http://schemas.microsoft.com/office/powerpoint/2010/main" val="325387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C07DF-F469-E10E-F5BF-AB63C831C27D}"/>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CD6CE58F-367D-679B-87D3-56B6BBAD7904}"/>
              </a:ext>
            </a:extLst>
          </p:cNvPr>
          <p:cNvGraphicFramePr/>
          <p:nvPr>
            <p:extLst>
              <p:ext uri="{D42A27DB-BD31-4B8C-83A1-F6EECF244321}">
                <p14:modId xmlns:p14="http://schemas.microsoft.com/office/powerpoint/2010/main" val="1894358694"/>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AFF05309-15D6-90A9-8E89-E4FA0CEEE34F}"/>
              </a:ext>
            </a:extLst>
          </p:cNvPr>
          <p:cNvSpPr/>
          <p:nvPr/>
        </p:nvSpPr>
        <p:spPr>
          <a:xfrm>
            <a:off x="246422" y="548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E828078B-D2EE-64EB-FD1B-DE74D0D21F48}"/>
              </a:ext>
            </a:extLst>
          </p:cNvPr>
          <p:cNvPicPr>
            <a:picLocks noChangeAspect="1"/>
          </p:cNvPicPr>
          <p:nvPr/>
        </p:nvPicPr>
        <p:blipFill>
          <a:blip r:embed="rId7"/>
          <a:stretch>
            <a:fillRect/>
          </a:stretch>
        </p:blipFill>
        <p:spPr>
          <a:xfrm>
            <a:off x="262516" y="696993"/>
            <a:ext cx="8618967" cy="5464013"/>
          </a:xfrm>
          <a:prstGeom prst="rect">
            <a:avLst/>
          </a:prstGeom>
        </p:spPr>
      </p:pic>
      <p:sp>
        <p:nvSpPr>
          <p:cNvPr id="5" name="Ovale 4">
            <a:extLst>
              <a:ext uri="{FF2B5EF4-FFF2-40B4-BE49-F238E27FC236}">
                <a16:creationId xmlns:a16="http://schemas.microsoft.com/office/drawing/2014/main" id="{E28042B1-8FAF-EC7B-D7BB-6241B00F9D98}"/>
              </a:ext>
            </a:extLst>
          </p:cNvPr>
          <p:cNvSpPr/>
          <p:nvPr/>
        </p:nvSpPr>
        <p:spPr>
          <a:xfrm>
            <a:off x="2339752" y="1070910"/>
            <a:ext cx="1080120" cy="2724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6578AF6D-C1A8-0D02-CD66-F075416146AF}"/>
              </a:ext>
            </a:extLst>
          </p:cNvPr>
          <p:cNvSpPr txBox="1"/>
          <p:nvPr/>
        </p:nvSpPr>
        <p:spPr>
          <a:xfrm>
            <a:off x="4355976" y="1735355"/>
            <a:ext cx="4612340" cy="1754326"/>
          </a:xfrm>
          <a:prstGeom prst="rect">
            <a:avLst/>
          </a:prstGeom>
          <a:solidFill>
            <a:schemeClr val="accent1"/>
          </a:solidFill>
        </p:spPr>
        <p:txBody>
          <a:bodyPr wrap="square">
            <a:spAutoFit/>
          </a:bodyPr>
          <a:lstStyle/>
          <a:p>
            <a:pPr algn="l">
              <a:buNone/>
            </a:pPr>
            <a:r>
              <a:rPr lang="en-US" b="1" i="0" dirty="0">
                <a:solidFill>
                  <a:schemeClr val="bg1">
                    <a:lumMod val="95000"/>
                  </a:schemeClr>
                </a:solidFill>
                <a:effectLst/>
                <a:latin typeface="Udemy Sans"/>
              </a:rPr>
              <a:t>APT uses an index or a local database that holds records of available packages</a:t>
            </a:r>
          </a:p>
          <a:p>
            <a:pPr algn="l">
              <a:buNone/>
            </a:pPr>
            <a:r>
              <a:rPr lang="en-US" b="1" i="0" dirty="0">
                <a:solidFill>
                  <a:schemeClr val="bg1">
                    <a:lumMod val="95000"/>
                  </a:schemeClr>
                </a:solidFill>
                <a:effectLst/>
                <a:latin typeface="Udemy Sans"/>
              </a:rPr>
              <a:t>from the repositories enabled in the system</a:t>
            </a:r>
            <a:r>
              <a:rPr lang="en-US" b="0" i="0" dirty="0">
                <a:solidFill>
                  <a:schemeClr val="bg1">
                    <a:lumMod val="95000"/>
                  </a:schemeClr>
                </a:solidFill>
                <a:effectLst/>
                <a:latin typeface="Udemy Sans"/>
              </a:rPr>
              <a:t>.</a:t>
            </a:r>
          </a:p>
          <a:p>
            <a:pPr algn="l">
              <a:buNone/>
            </a:pPr>
            <a:r>
              <a:rPr lang="en-US" b="0" i="0" dirty="0">
                <a:solidFill>
                  <a:schemeClr val="bg1">
                    <a:lumMod val="95000"/>
                  </a:schemeClr>
                </a:solidFill>
                <a:effectLst/>
                <a:latin typeface="Udemy Sans"/>
              </a:rPr>
              <a:t>To update the package index run as root apt update; this will pull the latest changes from the apt repositories.</a:t>
            </a:r>
          </a:p>
        </p:txBody>
      </p:sp>
      <p:pic>
        <p:nvPicPr>
          <p:cNvPr id="10" name="Immagine 9">
            <a:extLst>
              <a:ext uri="{FF2B5EF4-FFF2-40B4-BE49-F238E27FC236}">
                <a16:creationId xmlns:a16="http://schemas.microsoft.com/office/drawing/2014/main" id="{F35F479C-3735-8CCF-3173-DE0D2A3251CB}"/>
              </a:ext>
            </a:extLst>
          </p:cNvPr>
          <p:cNvPicPr>
            <a:picLocks noChangeAspect="1"/>
          </p:cNvPicPr>
          <p:nvPr/>
        </p:nvPicPr>
        <p:blipFill>
          <a:blip r:embed="rId8"/>
          <a:stretch>
            <a:fillRect/>
          </a:stretch>
        </p:blipFill>
        <p:spPr>
          <a:xfrm>
            <a:off x="243912" y="802781"/>
            <a:ext cx="8724404" cy="4914899"/>
          </a:xfrm>
          <a:prstGeom prst="rect">
            <a:avLst/>
          </a:prstGeom>
        </p:spPr>
      </p:pic>
      <p:sp>
        <p:nvSpPr>
          <p:cNvPr id="11" name="Ovale 10">
            <a:extLst>
              <a:ext uri="{FF2B5EF4-FFF2-40B4-BE49-F238E27FC236}">
                <a16:creationId xmlns:a16="http://schemas.microsoft.com/office/drawing/2014/main" id="{BA1B752E-2A90-F072-DAE6-5FEE9C10CE06}"/>
              </a:ext>
            </a:extLst>
          </p:cNvPr>
          <p:cNvSpPr/>
          <p:nvPr/>
        </p:nvSpPr>
        <p:spPr>
          <a:xfrm>
            <a:off x="3815916" y="111268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CasellaDiTesto 12">
            <a:extLst>
              <a:ext uri="{FF2B5EF4-FFF2-40B4-BE49-F238E27FC236}">
                <a16:creationId xmlns:a16="http://schemas.microsoft.com/office/drawing/2014/main" id="{EAC34B48-E2F5-7759-3762-A3F700151E7A}"/>
              </a:ext>
            </a:extLst>
          </p:cNvPr>
          <p:cNvSpPr txBox="1"/>
          <p:nvPr/>
        </p:nvSpPr>
        <p:spPr>
          <a:xfrm>
            <a:off x="2555776" y="1909202"/>
            <a:ext cx="4612340" cy="1754326"/>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It's recommended to run this command each time before installing or upgrading new packages.</a:t>
            </a:r>
          </a:p>
          <a:p>
            <a:pPr algn="l">
              <a:buNone/>
            </a:pPr>
            <a:r>
              <a:rPr lang="en-US" b="0" i="0" dirty="0">
                <a:solidFill>
                  <a:schemeClr val="bg1"/>
                </a:solidFill>
                <a:effectLst/>
                <a:latin typeface="Udemy Sans"/>
              </a:rPr>
              <a:t>Note that the command doesn't install or update any software application.</a:t>
            </a:r>
          </a:p>
          <a:p>
            <a:pPr algn="l"/>
            <a:r>
              <a:rPr lang="en-US" b="0" i="0" dirty="0">
                <a:solidFill>
                  <a:schemeClr val="bg1"/>
                </a:solidFill>
                <a:effectLst/>
                <a:latin typeface="Udemy Sans"/>
              </a:rPr>
              <a:t>It just updates an index.</a:t>
            </a:r>
          </a:p>
        </p:txBody>
      </p:sp>
    </p:spTree>
    <p:extLst>
      <p:ext uri="{BB962C8B-B14F-4D97-AF65-F5344CB8AC3E}">
        <p14:creationId xmlns:p14="http://schemas.microsoft.com/office/powerpoint/2010/main" val="306745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7" grpId="0" animBg="1"/>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AB2D3-47FE-0CD7-BA4E-946370D98E91}"/>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201FD924-8595-C8BF-CF96-512FF8C0589F}"/>
              </a:ext>
            </a:extLst>
          </p:cNvPr>
          <p:cNvGraphicFramePr/>
          <p:nvPr>
            <p:extLst>
              <p:ext uri="{D42A27DB-BD31-4B8C-83A1-F6EECF244321}">
                <p14:modId xmlns:p14="http://schemas.microsoft.com/office/powerpoint/2010/main" val="3315188418"/>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C39E400B-A2D0-AC9B-880B-E41284ACE6CA}"/>
              </a:ext>
            </a:extLst>
          </p:cNvPr>
          <p:cNvSpPr/>
          <p:nvPr/>
        </p:nvSpPr>
        <p:spPr>
          <a:xfrm>
            <a:off x="246422" y="548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2CD7396B-AF87-4660-2E2F-0AB5DF15FBA1}"/>
              </a:ext>
            </a:extLst>
          </p:cNvPr>
          <p:cNvSpPr txBox="1"/>
          <p:nvPr/>
        </p:nvSpPr>
        <p:spPr>
          <a:xfrm>
            <a:off x="2051720" y="1268760"/>
            <a:ext cx="4612340" cy="2585323"/>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To install a new program run apt install and the package name. I'm installing the Apache Web server</a:t>
            </a:r>
            <a:r>
              <a:rPr lang="en-US" dirty="0">
                <a:solidFill>
                  <a:schemeClr val="bg1"/>
                </a:solidFill>
                <a:latin typeface="Udemy Sans"/>
              </a:rPr>
              <a:t>:</a:t>
            </a:r>
            <a:r>
              <a:rPr lang="en-US" b="0" i="0" dirty="0">
                <a:solidFill>
                  <a:schemeClr val="bg1"/>
                </a:solidFill>
                <a:effectLst/>
                <a:latin typeface="Udemy Sans"/>
              </a:rPr>
              <a:t> apt install apache2</a:t>
            </a:r>
          </a:p>
          <a:p>
            <a:pPr algn="l">
              <a:buNone/>
            </a:pPr>
            <a:r>
              <a:rPr lang="en-US" b="0" i="0" dirty="0">
                <a:solidFill>
                  <a:schemeClr val="bg1"/>
                </a:solidFill>
                <a:effectLst/>
                <a:latin typeface="Udemy Sans"/>
              </a:rPr>
              <a:t>Apache2 being the name of the package.</a:t>
            </a:r>
          </a:p>
          <a:p>
            <a:pPr algn="l">
              <a:buNone/>
            </a:pPr>
            <a:r>
              <a:rPr lang="en-US" b="1" i="0" dirty="0">
                <a:solidFill>
                  <a:schemeClr val="bg1"/>
                </a:solidFill>
                <a:effectLst/>
                <a:latin typeface="Udemy Sans"/>
              </a:rPr>
              <a:t>It will install the specified package and all its dependencies</a:t>
            </a:r>
            <a:r>
              <a:rPr lang="en-US" b="0" i="0" dirty="0">
                <a:solidFill>
                  <a:schemeClr val="bg1"/>
                </a:solidFill>
                <a:effectLst/>
                <a:latin typeface="Udemy Sans"/>
              </a:rPr>
              <a:t>. It's displaying a summary about its operation</a:t>
            </a:r>
          </a:p>
          <a:p>
            <a:pPr algn="l">
              <a:buNone/>
            </a:pPr>
            <a:r>
              <a:rPr lang="en-US" b="0" i="0" dirty="0">
                <a:solidFill>
                  <a:schemeClr val="bg1"/>
                </a:solidFill>
                <a:effectLst/>
                <a:latin typeface="Udemy Sans"/>
              </a:rPr>
              <a:t>and prompting for yes or no; if you write</a:t>
            </a:r>
          </a:p>
          <a:p>
            <a:pPr algn="l"/>
            <a:r>
              <a:rPr lang="en-US" b="0" i="0" dirty="0">
                <a:solidFill>
                  <a:schemeClr val="bg1"/>
                </a:solidFill>
                <a:effectLst/>
                <a:latin typeface="Udemy Sans"/>
              </a:rPr>
              <a:t>Yes it will download and install those packages.</a:t>
            </a:r>
          </a:p>
        </p:txBody>
      </p:sp>
      <p:pic>
        <p:nvPicPr>
          <p:cNvPr id="6" name="Immagine 5">
            <a:extLst>
              <a:ext uri="{FF2B5EF4-FFF2-40B4-BE49-F238E27FC236}">
                <a16:creationId xmlns:a16="http://schemas.microsoft.com/office/drawing/2014/main" id="{927B1215-3B62-2F7F-096C-69A6FF8987B1}"/>
              </a:ext>
            </a:extLst>
          </p:cNvPr>
          <p:cNvPicPr>
            <a:picLocks noChangeAspect="1"/>
          </p:cNvPicPr>
          <p:nvPr/>
        </p:nvPicPr>
        <p:blipFill>
          <a:blip r:embed="rId7"/>
          <a:stretch>
            <a:fillRect/>
          </a:stretch>
        </p:blipFill>
        <p:spPr>
          <a:xfrm>
            <a:off x="246422" y="935510"/>
            <a:ext cx="8718066" cy="5313728"/>
          </a:xfrm>
          <a:prstGeom prst="rect">
            <a:avLst/>
          </a:prstGeom>
        </p:spPr>
      </p:pic>
      <p:sp>
        <p:nvSpPr>
          <p:cNvPr id="7" name="Ovale 6">
            <a:extLst>
              <a:ext uri="{FF2B5EF4-FFF2-40B4-BE49-F238E27FC236}">
                <a16:creationId xmlns:a16="http://schemas.microsoft.com/office/drawing/2014/main" id="{1DFE6002-2840-935E-0910-144E8C1BBDB9}"/>
              </a:ext>
            </a:extLst>
          </p:cNvPr>
          <p:cNvSpPr/>
          <p:nvPr/>
        </p:nvSpPr>
        <p:spPr>
          <a:xfrm>
            <a:off x="3059832" y="1151607"/>
            <a:ext cx="1728192" cy="4795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742433F4-06F3-636B-FE87-156078CE2CE8}"/>
              </a:ext>
            </a:extLst>
          </p:cNvPr>
          <p:cNvSpPr/>
          <p:nvPr/>
        </p:nvSpPr>
        <p:spPr>
          <a:xfrm>
            <a:off x="246422" y="3284984"/>
            <a:ext cx="518967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0C75F48C-3A09-635C-B7BF-DEB7AC6BF328}"/>
              </a:ext>
            </a:extLst>
          </p:cNvPr>
          <p:cNvSpPr/>
          <p:nvPr/>
        </p:nvSpPr>
        <p:spPr>
          <a:xfrm>
            <a:off x="2062354" y="3392354"/>
            <a:ext cx="356754" cy="3294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DB7BA4F2-0A73-21FB-693C-842656144382}"/>
              </a:ext>
            </a:extLst>
          </p:cNvPr>
          <p:cNvPicPr>
            <a:picLocks noChangeAspect="1"/>
          </p:cNvPicPr>
          <p:nvPr/>
        </p:nvPicPr>
        <p:blipFill>
          <a:blip r:embed="rId8"/>
          <a:stretch>
            <a:fillRect/>
          </a:stretch>
        </p:blipFill>
        <p:spPr>
          <a:xfrm>
            <a:off x="704515" y="1058974"/>
            <a:ext cx="7734970" cy="4740051"/>
          </a:xfrm>
          <a:prstGeom prst="rect">
            <a:avLst/>
          </a:prstGeom>
        </p:spPr>
      </p:pic>
      <p:sp>
        <p:nvSpPr>
          <p:cNvPr id="13" name="Ovale 12">
            <a:extLst>
              <a:ext uri="{FF2B5EF4-FFF2-40B4-BE49-F238E27FC236}">
                <a16:creationId xmlns:a16="http://schemas.microsoft.com/office/drawing/2014/main" id="{CC95E4AE-8329-74C0-F45A-CB781EB79394}"/>
              </a:ext>
            </a:extLst>
          </p:cNvPr>
          <p:cNvSpPr/>
          <p:nvPr/>
        </p:nvSpPr>
        <p:spPr>
          <a:xfrm>
            <a:off x="3707904" y="1265145"/>
            <a:ext cx="2088232" cy="4795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047F59DB-BD2E-C231-2F4D-84E26DD07DE6}"/>
              </a:ext>
            </a:extLst>
          </p:cNvPr>
          <p:cNvSpPr/>
          <p:nvPr/>
        </p:nvSpPr>
        <p:spPr>
          <a:xfrm>
            <a:off x="647564" y="1469716"/>
            <a:ext cx="1414790" cy="4795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7E31E0E5-3008-1119-B082-46E9D1EF8D1A}"/>
              </a:ext>
            </a:extLst>
          </p:cNvPr>
          <p:cNvSpPr/>
          <p:nvPr/>
        </p:nvSpPr>
        <p:spPr>
          <a:xfrm>
            <a:off x="1572270" y="1955400"/>
            <a:ext cx="1487561"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7" name="Immagine 16">
            <a:extLst>
              <a:ext uri="{FF2B5EF4-FFF2-40B4-BE49-F238E27FC236}">
                <a16:creationId xmlns:a16="http://schemas.microsoft.com/office/drawing/2014/main" id="{425D3C27-A239-DDE5-E99E-6B7137C10287}"/>
              </a:ext>
            </a:extLst>
          </p:cNvPr>
          <p:cNvPicPr>
            <a:picLocks noChangeAspect="1"/>
          </p:cNvPicPr>
          <p:nvPr/>
        </p:nvPicPr>
        <p:blipFill>
          <a:blip r:embed="rId9"/>
          <a:stretch>
            <a:fillRect/>
          </a:stretch>
        </p:blipFill>
        <p:spPr>
          <a:xfrm>
            <a:off x="977819" y="1559986"/>
            <a:ext cx="7159709" cy="4401153"/>
          </a:xfrm>
          <a:prstGeom prst="rect">
            <a:avLst/>
          </a:prstGeom>
        </p:spPr>
      </p:pic>
      <p:sp>
        <p:nvSpPr>
          <p:cNvPr id="18" name="Ovale 17">
            <a:extLst>
              <a:ext uri="{FF2B5EF4-FFF2-40B4-BE49-F238E27FC236}">
                <a16:creationId xmlns:a16="http://schemas.microsoft.com/office/drawing/2014/main" id="{CA8EF627-F825-A198-D04E-6F53BBAA310B}"/>
              </a:ext>
            </a:extLst>
          </p:cNvPr>
          <p:cNvSpPr/>
          <p:nvPr/>
        </p:nvSpPr>
        <p:spPr>
          <a:xfrm>
            <a:off x="2176385" y="1826528"/>
            <a:ext cx="1080120" cy="3131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7254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0" grpId="0" animBg="1"/>
      <p:bldP spid="13" grpId="0" animBg="1"/>
      <p:bldP spid="14" grpId="0" animBg="1"/>
      <p:bldP spid="15"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B61FB-25C0-D83A-4C42-EF9DDF2CC2E8}"/>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B277A34D-60B4-5077-477D-799A74EBA582}"/>
              </a:ext>
            </a:extLst>
          </p:cNvPr>
          <p:cNvGraphicFramePr/>
          <p:nvPr>
            <p:extLst>
              <p:ext uri="{D42A27DB-BD31-4B8C-83A1-F6EECF244321}">
                <p14:modId xmlns:p14="http://schemas.microsoft.com/office/powerpoint/2010/main" val="715841967"/>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2D543E16-6F1B-0E32-F85F-A346BF823C01}"/>
              </a:ext>
            </a:extLst>
          </p:cNvPr>
          <p:cNvSpPr/>
          <p:nvPr/>
        </p:nvSpPr>
        <p:spPr>
          <a:xfrm>
            <a:off x="246422" y="548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4AB6B6D2-BDE6-0DCD-5A67-F600F1D16282}"/>
              </a:ext>
            </a:extLst>
          </p:cNvPr>
          <p:cNvSpPr txBox="1"/>
          <p:nvPr/>
        </p:nvSpPr>
        <p:spPr>
          <a:xfrm>
            <a:off x="1043608" y="1124744"/>
            <a:ext cx="7056784" cy="646331"/>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you want to install multiple packages with one, command specify them</a:t>
            </a:r>
          </a:p>
          <a:p>
            <a:pPr algn="l"/>
            <a:r>
              <a:rPr lang="en-US" b="0" i="0" dirty="0">
                <a:solidFill>
                  <a:schemeClr val="bg1"/>
                </a:solidFill>
                <a:effectLst/>
                <a:latin typeface="Udemy Sans"/>
              </a:rPr>
              <a:t>as a space-separated list</a:t>
            </a:r>
          </a:p>
        </p:txBody>
      </p:sp>
      <p:pic>
        <p:nvPicPr>
          <p:cNvPr id="6" name="Immagine 5">
            <a:extLst>
              <a:ext uri="{FF2B5EF4-FFF2-40B4-BE49-F238E27FC236}">
                <a16:creationId xmlns:a16="http://schemas.microsoft.com/office/drawing/2014/main" id="{2410D6AC-2653-8B58-6034-F02895D394A2}"/>
              </a:ext>
            </a:extLst>
          </p:cNvPr>
          <p:cNvPicPr>
            <a:picLocks noChangeAspect="1"/>
          </p:cNvPicPr>
          <p:nvPr/>
        </p:nvPicPr>
        <p:blipFill>
          <a:blip r:embed="rId7"/>
          <a:stretch>
            <a:fillRect/>
          </a:stretch>
        </p:blipFill>
        <p:spPr>
          <a:xfrm>
            <a:off x="1075438" y="1771075"/>
            <a:ext cx="6921907" cy="4968143"/>
          </a:xfrm>
          <a:prstGeom prst="rect">
            <a:avLst/>
          </a:prstGeom>
        </p:spPr>
      </p:pic>
      <p:sp>
        <p:nvSpPr>
          <p:cNvPr id="7" name="Ovale 6">
            <a:extLst>
              <a:ext uri="{FF2B5EF4-FFF2-40B4-BE49-F238E27FC236}">
                <a16:creationId xmlns:a16="http://schemas.microsoft.com/office/drawing/2014/main" id="{DBA29B69-086B-4479-05EB-3DCF21FCFBC5}"/>
              </a:ext>
            </a:extLst>
          </p:cNvPr>
          <p:cNvSpPr/>
          <p:nvPr/>
        </p:nvSpPr>
        <p:spPr>
          <a:xfrm>
            <a:off x="3707904" y="2057367"/>
            <a:ext cx="1944216" cy="3600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C1365852-6821-5DD7-159F-5E6DA96D035F}"/>
              </a:ext>
            </a:extLst>
          </p:cNvPr>
          <p:cNvPicPr>
            <a:picLocks noChangeAspect="1"/>
          </p:cNvPicPr>
          <p:nvPr/>
        </p:nvPicPr>
        <p:blipFill>
          <a:blip r:embed="rId8"/>
          <a:stretch>
            <a:fillRect/>
          </a:stretch>
        </p:blipFill>
        <p:spPr>
          <a:xfrm>
            <a:off x="1111297" y="2348880"/>
            <a:ext cx="7056784" cy="2963380"/>
          </a:xfrm>
          <a:prstGeom prst="rect">
            <a:avLst/>
          </a:prstGeom>
        </p:spPr>
      </p:pic>
      <p:sp>
        <p:nvSpPr>
          <p:cNvPr id="12" name="CasellaDiTesto 11">
            <a:extLst>
              <a:ext uri="{FF2B5EF4-FFF2-40B4-BE49-F238E27FC236}">
                <a16:creationId xmlns:a16="http://schemas.microsoft.com/office/drawing/2014/main" id="{F463D059-FB47-D536-1099-A6D802FBDCF2}"/>
              </a:ext>
            </a:extLst>
          </p:cNvPr>
          <p:cNvSpPr txBox="1"/>
          <p:nvPr/>
        </p:nvSpPr>
        <p:spPr>
          <a:xfrm>
            <a:off x="1782892" y="5610905"/>
            <a:ext cx="5794239" cy="923330"/>
          </a:xfrm>
          <a:prstGeom prst="rect">
            <a:avLst/>
          </a:prstGeom>
          <a:solidFill>
            <a:schemeClr val="accent1"/>
          </a:solidFill>
        </p:spPr>
        <p:txBody>
          <a:bodyPr wrap="square">
            <a:spAutoFit/>
          </a:bodyPr>
          <a:lstStyle/>
          <a:p>
            <a:pPr algn="l">
              <a:buNone/>
            </a:pPr>
            <a:r>
              <a:rPr lang="en-US" b="0" i="0" dirty="0">
                <a:solidFill>
                  <a:schemeClr val="bg1"/>
                </a:solidFill>
                <a:effectLst/>
                <a:latin typeface="Udemy Sans"/>
              </a:rPr>
              <a:t>Using apt, it's also possible to install a program from a local deb file, just run app install and provide the full path to the file as argument</a:t>
            </a:r>
          </a:p>
        </p:txBody>
      </p:sp>
      <p:pic>
        <p:nvPicPr>
          <p:cNvPr id="14" name="Immagine 13">
            <a:extLst>
              <a:ext uri="{FF2B5EF4-FFF2-40B4-BE49-F238E27FC236}">
                <a16:creationId xmlns:a16="http://schemas.microsoft.com/office/drawing/2014/main" id="{C9BF1D47-0811-322E-4230-41FB8AC93891}"/>
              </a:ext>
            </a:extLst>
          </p:cNvPr>
          <p:cNvPicPr>
            <a:picLocks noChangeAspect="1"/>
          </p:cNvPicPr>
          <p:nvPr/>
        </p:nvPicPr>
        <p:blipFill>
          <a:blip r:embed="rId9"/>
          <a:stretch>
            <a:fillRect/>
          </a:stretch>
        </p:blipFill>
        <p:spPr>
          <a:xfrm>
            <a:off x="395536" y="935510"/>
            <a:ext cx="8577534" cy="4551214"/>
          </a:xfrm>
          <a:prstGeom prst="rect">
            <a:avLst/>
          </a:prstGeom>
        </p:spPr>
      </p:pic>
      <p:sp>
        <p:nvSpPr>
          <p:cNvPr id="15" name="Ovale 14">
            <a:extLst>
              <a:ext uri="{FF2B5EF4-FFF2-40B4-BE49-F238E27FC236}">
                <a16:creationId xmlns:a16="http://schemas.microsoft.com/office/drawing/2014/main" id="{B657C877-C58F-654C-0577-B0F275789F5D}"/>
              </a:ext>
            </a:extLst>
          </p:cNvPr>
          <p:cNvSpPr/>
          <p:nvPr/>
        </p:nvSpPr>
        <p:spPr>
          <a:xfrm>
            <a:off x="1475656" y="1164406"/>
            <a:ext cx="1872208" cy="307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4FACFFE5-B5EF-5907-3B14-2155C7FC92F7}"/>
              </a:ext>
            </a:extLst>
          </p:cNvPr>
          <p:cNvSpPr/>
          <p:nvPr/>
        </p:nvSpPr>
        <p:spPr>
          <a:xfrm>
            <a:off x="2807803" y="1371276"/>
            <a:ext cx="5189542" cy="307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8" name="Immagine 17">
            <a:extLst>
              <a:ext uri="{FF2B5EF4-FFF2-40B4-BE49-F238E27FC236}">
                <a16:creationId xmlns:a16="http://schemas.microsoft.com/office/drawing/2014/main" id="{59955C3D-8296-B10E-B8E9-47889EFE177F}"/>
              </a:ext>
            </a:extLst>
          </p:cNvPr>
          <p:cNvPicPr>
            <a:picLocks noChangeAspect="1"/>
          </p:cNvPicPr>
          <p:nvPr/>
        </p:nvPicPr>
        <p:blipFill>
          <a:blip r:embed="rId10"/>
          <a:stretch>
            <a:fillRect/>
          </a:stretch>
        </p:blipFill>
        <p:spPr>
          <a:xfrm>
            <a:off x="395536" y="4432418"/>
            <a:ext cx="9144000" cy="909581"/>
          </a:xfrm>
          <a:prstGeom prst="rect">
            <a:avLst/>
          </a:prstGeom>
        </p:spPr>
      </p:pic>
      <p:sp>
        <p:nvSpPr>
          <p:cNvPr id="19" name="Ovale 18">
            <a:extLst>
              <a:ext uri="{FF2B5EF4-FFF2-40B4-BE49-F238E27FC236}">
                <a16:creationId xmlns:a16="http://schemas.microsoft.com/office/drawing/2014/main" id="{20929BDF-CC76-D3F2-7F0F-60BE65ECBEB4}"/>
              </a:ext>
            </a:extLst>
          </p:cNvPr>
          <p:cNvSpPr/>
          <p:nvPr/>
        </p:nvSpPr>
        <p:spPr>
          <a:xfrm>
            <a:off x="1547664" y="4869160"/>
            <a:ext cx="1656184" cy="3062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Immagine 20">
            <a:extLst>
              <a:ext uri="{FF2B5EF4-FFF2-40B4-BE49-F238E27FC236}">
                <a16:creationId xmlns:a16="http://schemas.microsoft.com/office/drawing/2014/main" id="{56882BA1-9A81-AAA6-3EB9-B84B9B2DB300}"/>
              </a:ext>
            </a:extLst>
          </p:cNvPr>
          <p:cNvPicPr>
            <a:picLocks noChangeAspect="1"/>
          </p:cNvPicPr>
          <p:nvPr/>
        </p:nvPicPr>
        <p:blipFill>
          <a:blip r:embed="rId11"/>
          <a:stretch>
            <a:fillRect/>
          </a:stretch>
        </p:blipFill>
        <p:spPr>
          <a:xfrm>
            <a:off x="425694" y="5341544"/>
            <a:ext cx="8497036" cy="495343"/>
          </a:xfrm>
          <a:prstGeom prst="rect">
            <a:avLst/>
          </a:prstGeom>
        </p:spPr>
      </p:pic>
      <p:sp>
        <p:nvSpPr>
          <p:cNvPr id="22" name="Ovale 21">
            <a:extLst>
              <a:ext uri="{FF2B5EF4-FFF2-40B4-BE49-F238E27FC236}">
                <a16:creationId xmlns:a16="http://schemas.microsoft.com/office/drawing/2014/main" id="{DF2B9A0F-F44C-A0CA-6D49-E8BDB9AAE1F3}"/>
              </a:ext>
            </a:extLst>
          </p:cNvPr>
          <p:cNvSpPr/>
          <p:nvPr/>
        </p:nvSpPr>
        <p:spPr>
          <a:xfrm>
            <a:off x="3244044" y="5317774"/>
            <a:ext cx="927720" cy="2464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D826ED58-D1DB-01BF-5FE3-2702E74F6FBF}"/>
              </a:ext>
            </a:extLst>
          </p:cNvPr>
          <p:cNvSpPr/>
          <p:nvPr/>
        </p:nvSpPr>
        <p:spPr>
          <a:xfrm>
            <a:off x="2627784" y="5595852"/>
            <a:ext cx="6408712" cy="3062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9513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2" grpId="0" animBg="1"/>
      <p:bldP spid="15" grpId="0" animBg="1"/>
      <p:bldP spid="16" grpId="0" animBg="1"/>
      <p:bldP spid="19" grpId="0" animBg="1"/>
      <p:bldP spid="22" grpId="0" animBg="1"/>
      <p:bldP spid="23"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rme">
  <a:themeElements>
    <a:clrScheme name="Terme">
      <a:dk1>
        <a:srgbClr val="4D5B6B"/>
      </a:dk1>
      <a:lt1>
        <a:srgbClr val="FFFFFF"/>
      </a:lt1>
      <a:dk2>
        <a:srgbClr val="675D59"/>
      </a:dk2>
      <a:lt2>
        <a:srgbClr val="E8DED8"/>
      </a:lt2>
      <a:accent1>
        <a:srgbClr val="FF7605"/>
      </a:accent1>
      <a:accent2>
        <a:srgbClr val="7F7F7F"/>
      </a:accent2>
      <a:accent3>
        <a:srgbClr val="7F5185"/>
      </a:accent3>
      <a:accent4>
        <a:srgbClr val="89AAD3"/>
      </a:accent4>
      <a:accent5>
        <a:srgbClr val="8F5B4B"/>
      </a:accent5>
      <a:accent6>
        <a:srgbClr val="C84340"/>
      </a:accent6>
      <a:hlink>
        <a:srgbClr val="89AAD3"/>
      </a:hlink>
      <a:folHlink>
        <a:srgbClr val="795185"/>
      </a:folHlink>
    </a:clrScheme>
    <a:fontScheme name="Terme">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r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317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63500" dist="38100" dir="8100000" rotWithShape="0">
              <a:srgbClr val="000000">
                <a:alpha val="45000"/>
              </a:srgbClr>
            </a:outerShdw>
          </a:effectLst>
        </a:effectStyle>
        <a:effectStyle>
          <a:effectLst>
            <a:outerShdw blurRad="101600" dist="63500" dir="8100000" rotWithShape="0">
              <a:srgbClr val="000000">
                <a:alpha val="40000"/>
              </a:srgbClr>
            </a:outerShdw>
          </a:effectLst>
          <a:scene3d>
            <a:camera prst="orthographicFront">
              <a:rot lat="0" lon="0" rev="0"/>
            </a:camera>
            <a:lightRig rig="threePt" dir="t">
              <a:rot lat="0" lon="0" rev="3000000"/>
            </a:lightRig>
          </a:scene3d>
          <a:sp3d>
            <a:bevelT h="19050"/>
          </a:sp3d>
        </a:effectStyle>
      </a:effectStyleLst>
      <a:bgFillStyleLst>
        <a:solidFill>
          <a:schemeClr val="phClr"/>
        </a:solidFill>
        <a:gradFill rotWithShape="1">
          <a:gsLst>
            <a:gs pos="0">
              <a:schemeClr val="phClr">
                <a:tint val="100000"/>
                <a:lumMod val="125000"/>
              </a:schemeClr>
            </a:gs>
            <a:gs pos="55000">
              <a:schemeClr val="phClr">
                <a:shade val="100000"/>
                <a:satMod val="100000"/>
                <a:lumMod val="100000"/>
              </a:schemeClr>
            </a:gs>
            <a:gs pos="100000">
              <a:schemeClr val="phClr">
                <a:shade val="90000"/>
                <a:satMod val="300000"/>
                <a:lumMod val="95000"/>
              </a:schemeClr>
            </a:gs>
          </a:gsLst>
          <a:lin ang="5400000" scaled="0"/>
        </a:gradFill>
        <a:blipFill>
          <a:blip xmlns:r="http://schemas.openxmlformats.org/officeDocument/2006/relationships" r:embed="rId1">
            <a:duotone>
              <a:schemeClr val="phClr">
                <a:shade val="80000"/>
              </a:schemeClr>
              <a:schemeClr val="phClr">
                <a:tint val="98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TC101859868[[fn=Terme]]</Template>
  <TotalTime>38647</TotalTime>
  <Words>1391</Words>
  <Application>Microsoft Office PowerPoint</Application>
  <PresentationFormat>Presentazione su schermo (4:3)</PresentationFormat>
  <Paragraphs>104</Paragraphs>
  <Slides>22</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22</vt:i4>
      </vt:variant>
    </vt:vector>
  </HeadingPairs>
  <TitlesOfParts>
    <vt:vector size="26" baseType="lpstr">
      <vt:lpstr>Arial</vt:lpstr>
      <vt:lpstr>Calibri</vt:lpstr>
      <vt:lpstr>Udemy Sans</vt:lpstr>
      <vt:lpstr>Terme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x</dc:creator>
  <cp:lastModifiedBy>Daniele Gobbo</cp:lastModifiedBy>
  <cp:revision>1124</cp:revision>
  <dcterms:created xsi:type="dcterms:W3CDTF">2013-02-13T14:15:36Z</dcterms:created>
  <dcterms:modified xsi:type="dcterms:W3CDTF">2025-03-26T10:30:40Z</dcterms:modified>
</cp:coreProperties>
</file>